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sldIdLst>
    <p:sldId id="258" r:id="rId2"/>
    <p:sldId id="266" r:id="rId3"/>
    <p:sldId id="267" r:id="rId4"/>
    <p:sldId id="268" r:id="rId5"/>
    <p:sldId id="269" r:id="rId6"/>
    <p:sldId id="270" r:id="rId7"/>
    <p:sldId id="271" r:id="rId8"/>
    <p:sldId id="272" r:id="rId9"/>
    <p:sldId id="273" r:id="rId10"/>
    <p:sldId id="259" r:id="rId11"/>
    <p:sldId id="260" r:id="rId12"/>
    <p:sldId id="261" r:id="rId13"/>
    <p:sldId id="262" r:id="rId14"/>
    <p:sldId id="263" r:id="rId15"/>
    <p:sldId id="264" r:id="rId16"/>
    <p:sldId id="265" r:id="rId17"/>
  </p:sldIdLst>
  <p:sldSz cx="30970538" cy="17419638"/>
  <p:notesSz cx="6858000" cy="9144000"/>
  <p:defaultTextStyle>
    <a:defPPr>
      <a:defRPr lang="en-US"/>
    </a:defPPr>
    <a:lvl1pPr marL="0" algn="l" defTabSz="2764411" rtl="0" eaLnBrk="1" latinLnBrk="0" hangingPunct="1">
      <a:defRPr sz="5400" kern="1200">
        <a:solidFill>
          <a:schemeClr val="tx1"/>
        </a:solidFill>
        <a:latin typeface="+mn-lt"/>
        <a:ea typeface="+mn-ea"/>
        <a:cs typeface="+mn-cs"/>
      </a:defRPr>
    </a:lvl1pPr>
    <a:lvl2pPr marL="1382207" algn="l" defTabSz="2764411" rtl="0" eaLnBrk="1" latinLnBrk="0" hangingPunct="1">
      <a:defRPr sz="5400" kern="1200">
        <a:solidFill>
          <a:schemeClr val="tx1"/>
        </a:solidFill>
        <a:latin typeface="+mn-lt"/>
        <a:ea typeface="+mn-ea"/>
        <a:cs typeface="+mn-cs"/>
      </a:defRPr>
    </a:lvl2pPr>
    <a:lvl3pPr marL="2764411" algn="l" defTabSz="2764411" rtl="0" eaLnBrk="1" latinLnBrk="0" hangingPunct="1">
      <a:defRPr sz="5400" kern="1200">
        <a:solidFill>
          <a:schemeClr val="tx1"/>
        </a:solidFill>
        <a:latin typeface="+mn-lt"/>
        <a:ea typeface="+mn-ea"/>
        <a:cs typeface="+mn-cs"/>
      </a:defRPr>
    </a:lvl3pPr>
    <a:lvl4pPr marL="4146618" algn="l" defTabSz="2764411" rtl="0" eaLnBrk="1" latinLnBrk="0" hangingPunct="1">
      <a:defRPr sz="5400" kern="1200">
        <a:solidFill>
          <a:schemeClr val="tx1"/>
        </a:solidFill>
        <a:latin typeface="+mn-lt"/>
        <a:ea typeface="+mn-ea"/>
        <a:cs typeface="+mn-cs"/>
      </a:defRPr>
    </a:lvl4pPr>
    <a:lvl5pPr marL="5528822" algn="l" defTabSz="2764411" rtl="0" eaLnBrk="1" latinLnBrk="0" hangingPunct="1">
      <a:defRPr sz="5400" kern="1200">
        <a:solidFill>
          <a:schemeClr val="tx1"/>
        </a:solidFill>
        <a:latin typeface="+mn-lt"/>
        <a:ea typeface="+mn-ea"/>
        <a:cs typeface="+mn-cs"/>
      </a:defRPr>
    </a:lvl5pPr>
    <a:lvl6pPr marL="6911028" algn="l" defTabSz="2764411" rtl="0" eaLnBrk="1" latinLnBrk="0" hangingPunct="1">
      <a:defRPr sz="5400" kern="1200">
        <a:solidFill>
          <a:schemeClr val="tx1"/>
        </a:solidFill>
        <a:latin typeface="+mn-lt"/>
        <a:ea typeface="+mn-ea"/>
        <a:cs typeface="+mn-cs"/>
      </a:defRPr>
    </a:lvl6pPr>
    <a:lvl7pPr marL="8293232" algn="l" defTabSz="2764411" rtl="0" eaLnBrk="1" latinLnBrk="0" hangingPunct="1">
      <a:defRPr sz="5400" kern="1200">
        <a:solidFill>
          <a:schemeClr val="tx1"/>
        </a:solidFill>
        <a:latin typeface="+mn-lt"/>
        <a:ea typeface="+mn-ea"/>
        <a:cs typeface="+mn-cs"/>
      </a:defRPr>
    </a:lvl7pPr>
    <a:lvl8pPr marL="9675439" algn="l" defTabSz="2764411" rtl="0" eaLnBrk="1" latinLnBrk="0" hangingPunct="1">
      <a:defRPr sz="5400" kern="1200">
        <a:solidFill>
          <a:schemeClr val="tx1"/>
        </a:solidFill>
        <a:latin typeface="+mn-lt"/>
        <a:ea typeface="+mn-ea"/>
        <a:cs typeface="+mn-cs"/>
      </a:defRPr>
    </a:lvl8pPr>
    <a:lvl9pPr marL="11057643" algn="l" defTabSz="2764411"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3300"/>
    <a:srgbClr val="006600"/>
    <a:srgbClr val="99CCFF"/>
    <a:srgbClr val="663300"/>
    <a:srgbClr val="FFFFFF"/>
    <a:srgbClr val="660066"/>
    <a:srgbClr val="CCCC00"/>
    <a:srgbClr val="33CCCC"/>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5" d="100"/>
          <a:sy n="25" d="100"/>
        </p:scale>
        <p:origin x="-876" y="-120"/>
      </p:cViewPr>
      <p:guideLst>
        <p:guide orient="horz" pos="5487"/>
        <p:guide pos="975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0B71C8-DC35-40A8-9F8A-A82B34B0B343}" type="datetimeFigureOut">
              <a:rPr lang="en-US" smtClean="0"/>
              <a:t>3/14/2022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5D1823-F934-4338-9780-77B026E32C2A}" type="slidenum">
              <a:rPr lang="en-US" smtClean="0"/>
              <a:t>‹#›</a:t>
            </a:fld>
            <a:endParaRPr lang="en-US"/>
          </a:p>
        </p:txBody>
      </p:sp>
    </p:spTree>
    <p:extLst>
      <p:ext uri="{BB962C8B-B14F-4D97-AF65-F5344CB8AC3E}">
        <p14:creationId xmlns:p14="http://schemas.microsoft.com/office/powerpoint/2010/main" val="4192715028"/>
      </p:ext>
    </p:extLst>
  </p:cSld>
  <p:clrMap bg1="lt1" tx1="dk1" bg2="lt2" tx2="dk2" accent1="accent1" accent2="accent2" accent3="accent3" accent4="accent4" accent5="accent5" accent6="accent6" hlink="hlink" folHlink="folHlink"/>
  <p:notesStyle>
    <a:lvl1pPr marL="0" algn="l" defTabSz="2764411" rtl="0" eaLnBrk="1" latinLnBrk="0" hangingPunct="1">
      <a:defRPr sz="3600" kern="1200">
        <a:solidFill>
          <a:schemeClr val="tx1"/>
        </a:solidFill>
        <a:latin typeface="+mn-lt"/>
        <a:ea typeface="+mn-ea"/>
        <a:cs typeface="+mn-cs"/>
      </a:defRPr>
    </a:lvl1pPr>
    <a:lvl2pPr marL="1382207" algn="l" defTabSz="2764411" rtl="0" eaLnBrk="1" latinLnBrk="0" hangingPunct="1">
      <a:defRPr sz="3600" kern="1200">
        <a:solidFill>
          <a:schemeClr val="tx1"/>
        </a:solidFill>
        <a:latin typeface="+mn-lt"/>
        <a:ea typeface="+mn-ea"/>
        <a:cs typeface="+mn-cs"/>
      </a:defRPr>
    </a:lvl2pPr>
    <a:lvl3pPr marL="2764411" algn="l" defTabSz="2764411" rtl="0" eaLnBrk="1" latinLnBrk="0" hangingPunct="1">
      <a:defRPr sz="3600" kern="1200">
        <a:solidFill>
          <a:schemeClr val="tx1"/>
        </a:solidFill>
        <a:latin typeface="+mn-lt"/>
        <a:ea typeface="+mn-ea"/>
        <a:cs typeface="+mn-cs"/>
      </a:defRPr>
    </a:lvl3pPr>
    <a:lvl4pPr marL="4146618" algn="l" defTabSz="2764411" rtl="0" eaLnBrk="1" latinLnBrk="0" hangingPunct="1">
      <a:defRPr sz="3600" kern="1200">
        <a:solidFill>
          <a:schemeClr val="tx1"/>
        </a:solidFill>
        <a:latin typeface="+mn-lt"/>
        <a:ea typeface="+mn-ea"/>
        <a:cs typeface="+mn-cs"/>
      </a:defRPr>
    </a:lvl4pPr>
    <a:lvl5pPr marL="5528822" algn="l" defTabSz="2764411" rtl="0" eaLnBrk="1" latinLnBrk="0" hangingPunct="1">
      <a:defRPr sz="3600" kern="1200">
        <a:solidFill>
          <a:schemeClr val="tx1"/>
        </a:solidFill>
        <a:latin typeface="+mn-lt"/>
        <a:ea typeface="+mn-ea"/>
        <a:cs typeface="+mn-cs"/>
      </a:defRPr>
    </a:lvl5pPr>
    <a:lvl6pPr marL="6911028" algn="l" defTabSz="2764411" rtl="0" eaLnBrk="1" latinLnBrk="0" hangingPunct="1">
      <a:defRPr sz="3600" kern="1200">
        <a:solidFill>
          <a:schemeClr val="tx1"/>
        </a:solidFill>
        <a:latin typeface="+mn-lt"/>
        <a:ea typeface="+mn-ea"/>
        <a:cs typeface="+mn-cs"/>
      </a:defRPr>
    </a:lvl6pPr>
    <a:lvl7pPr marL="8293232" algn="l" defTabSz="2764411" rtl="0" eaLnBrk="1" latinLnBrk="0" hangingPunct="1">
      <a:defRPr sz="3600" kern="1200">
        <a:solidFill>
          <a:schemeClr val="tx1"/>
        </a:solidFill>
        <a:latin typeface="+mn-lt"/>
        <a:ea typeface="+mn-ea"/>
        <a:cs typeface="+mn-cs"/>
      </a:defRPr>
    </a:lvl7pPr>
    <a:lvl8pPr marL="9675439" algn="l" defTabSz="2764411" rtl="0" eaLnBrk="1" latinLnBrk="0" hangingPunct="1">
      <a:defRPr sz="3600" kern="1200">
        <a:solidFill>
          <a:schemeClr val="tx1"/>
        </a:solidFill>
        <a:latin typeface="+mn-lt"/>
        <a:ea typeface="+mn-ea"/>
        <a:cs typeface="+mn-cs"/>
      </a:defRPr>
    </a:lvl8pPr>
    <a:lvl9pPr marL="11057643" algn="l" defTabSz="2764411" rtl="0" eaLnBrk="1" latinLnBrk="0" hangingPunct="1">
      <a:defRPr sz="3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1742093" y="13589000"/>
            <a:ext cx="29228445" cy="604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76515" tIns="138257" rIns="276515" bIns="138257" anchor="t" compatLnSpc="1"/>
          <a:lstStyle/>
          <a:p>
            <a:endParaRPr kumimoji="0" lang="en-US"/>
          </a:p>
        </p:txBody>
      </p:sp>
      <p:sp>
        <p:nvSpPr>
          <p:cNvPr id="29" name="Title 28"/>
          <p:cNvSpPr>
            <a:spLocks noGrp="1"/>
          </p:cNvSpPr>
          <p:nvPr>
            <p:ph type="ctrTitle"/>
          </p:nvPr>
        </p:nvSpPr>
        <p:spPr>
          <a:xfrm>
            <a:off x="1290439" y="12327890"/>
            <a:ext cx="28647748" cy="3104889"/>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1290439" y="9871128"/>
            <a:ext cx="28647748" cy="2322618"/>
          </a:xfrm>
        </p:spPr>
        <p:txBody>
          <a:bodyPr anchor="b"/>
          <a:lstStyle>
            <a:lvl1pPr marL="0" indent="0" algn="l">
              <a:buNone/>
              <a:defRPr sz="7300">
                <a:solidFill>
                  <a:schemeClr val="tx2">
                    <a:shade val="75000"/>
                  </a:schemeClr>
                </a:solidFill>
              </a:defRPr>
            </a:lvl1pPr>
            <a:lvl2pPr marL="1382573" indent="0" algn="ctr">
              <a:buNone/>
            </a:lvl2pPr>
            <a:lvl3pPr marL="2765146" indent="0" algn="ctr">
              <a:buNone/>
            </a:lvl3pPr>
            <a:lvl4pPr marL="4147718" indent="0" algn="ctr">
              <a:buNone/>
            </a:lvl4pPr>
            <a:lvl5pPr marL="5530291" indent="0" algn="ctr">
              <a:buNone/>
            </a:lvl5pPr>
            <a:lvl6pPr marL="6912864" indent="0" algn="ctr">
              <a:buNone/>
            </a:lvl6pPr>
            <a:lvl7pPr marL="8295437" indent="0" algn="ctr">
              <a:buNone/>
            </a:lvl7pPr>
            <a:lvl8pPr marL="9678010" indent="0" algn="ctr">
              <a:buNone/>
            </a:lvl8pPr>
            <a:lvl9pPr marL="11060582"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3/14/2022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27873484" y="16444138"/>
            <a:ext cx="2570555" cy="627107"/>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27903" y="1395188"/>
            <a:ext cx="6194108" cy="1486314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48527" y="1395188"/>
            <a:ext cx="21163201" cy="1486314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3/14/2022</a:t>
            </a:fld>
            <a:endParaRPr lang="en-US"/>
          </a:p>
        </p:txBody>
      </p:sp>
      <p:sp>
        <p:nvSpPr>
          <p:cNvPr id="19" name="Footer Placeholder 18"/>
          <p:cNvSpPr>
            <a:spLocks noGrp="1"/>
          </p:cNvSpPr>
          <p:nvPr>
            <p:ph type="ftr" sz="quarter" idx="11"/>
          </p:nvPr>
        </p:nvSpPr>
        <p:spPr>
          <a:xfrm>
            <a:off x="12130127" y="193553"/>
            <a:ext cx="9807337" cy="733883"/>
          </a:xfrm>
        </p:spPr>
        <p:txBody>
          <a:bodyPr/>
          <a:lstStyle/>
          <a:p>
            <a:endParaRPr lang="en-US"/>
          </a:p>
        </p:txBody>
      </p:sp>
      <p:sp>
        <p:nvSpPr>
          <p:cNvPr id="16" name="Slide Number Placeholder 15"/>
          <p:cNvSpPr>
            <a:spLocks noGrp="1"/>
          </p:cNvSpPr>
          <p:nvPr>
            <p:ph type="sldNum" sz="quarter" idx="12"/>
          </p:nvPr>
        </p:nvSpPr>
        <p:spPr>
          <a:xfrm>
            <a:off x="27873484" y="16444138"/>
            <a:ext cx="2570555" cy="627107"/>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1742093" y="8750212"/>
            <a:ext cx="29228445" cy="604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76515" tIns="138257" rIns="276515" bIns="138257" anchor="t" compatLnSpc="1"/>
          <a:lstStyle/>
          <a:p>
            <a:endParaRPr kumimoji="0" lang="en-US"/>
          </a:p>
        </p:txBody>
      </p:sp>
      <p:sp>
        <p:nvSpPr>
          <p:cNvPr id="6" name="Text Placeholder 5"/>
          <p:cNvSpPr>
            <a:spLocks noGrp="1"/>
          </p:cNvSpPr>
          <p:nvPr>
            <p:ph type="body" idx="1"/>
          </p:nvPr>
        </p:nvSpPr>
        <p:spPr>
          <a:xfrm>
            <a:off x="1290439" y="4258134"/>
            <a:ext cx="28647748" cy="3096825"/>
          </a:xfrm>
        </p:spPr>
        <p:txBody>
          <a:bodyPr anchor="b"/>
          <a:lstStyle>
            <a:lvl1pPr marL="0" indent="0" algn="r">
              <a:buNone/>
              <a:defRPr sz="6000">
                <a:solidFill>
                  <a:schemeClr val="tx2">
                    <a:shade val="75000"/>
                  </a:schemeClr>
                </a:solidFill>
              </a:defRPr>
            </a:lvl1pPr>
            <a:lvl2pPr>
              <a:buNone/>
              <a:defRPr sz="5400">
                <a:solidFill>
                  <a:schemeClr val="tx1">
                    <a:tint val="75000"/>
                  </a:schemeClr>
                </a:solidFill>
              </a:defRPr>
            </a:lvl2pPr>
            <a:lvl3pPr>
              <a:buNone/>
              <a:defRPr sz="4800">
                <a:solidFill>
                  <a:schemeClr val="tx1">
                    <a:tint val="75000"/>
                  </a:schemeClr>
                </a:solidFill>
              </a:defRPr>
            </a:lvl3pPr>
            <a:lvl4pPr>
              <a:buNone/>
              <a:defRPr sz="4200">
                <a:solidFill>
                  <a:schemeClr val="tx1">
                    <a:tint val="75000"/>
                  </a:schemeClr>
                </a:solidFill>
              </a:defRPr>
            </a:lvl4pPr>
            <a:lvl5pPr>
              <a:buNone/>
              <a:defRPr sz="42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3/14/2022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611265" y="7485734"/>
            <a:ext cx="29422011" cy="3009510"/>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1022028" y="1161309"/>
            <a:ext cx="29422011" cy="2136809"/>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1032351" y="4064582"/>
            <a:ext cx="14194830" cy="12000195"/>
          </a:xfrm>
        </p:spPr>
        <p:txBody>
          <a:bodyPr/>
          <a:lstStyle>
            <a:lvl1pPr>
              <a:defRPr sz="8500"/>
            </a:lvl1pPr>
            <a:lvl2pPr>
              <a:defRPr sz="7300"/>
            </a:lvl2pPr>
            <a:lvl3pPr>
              <a:defRPr sz="6000"/>
            </a:lvl3pPr>
            <a:lvl4pPr>
              <a:defRPr sz="5400"/>
            </a:lvl4pPr>
            <a:lvl5pPr>
              <a:defRPr sz="5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15743357" y="4064582"/>
            <a:ext cx="14711006" cy="12000195"/>
          </a:xfrm>
        </p:spPr>
        <p:txBody>
          <a:bodyPr/>
          <a:lstStyle>
            <a:lvl1pPr>
              <a:defRPr sz="8500"/>
            </a:lvl1pPr>
            <a:lvl2pPr>
              <a:defRPr sz="7300"/>
            </a:lvl2pPr>
            <a:lvl3pPr>
              <a:defRPr sz="6000"/>
            </a:lvl3pPr>
            <a:lvl4pPr>
              <a:defRPr sz="5400"/>
            </a:lvl4pPr>
            <a:lvl5pPr>
              <a:defRPr sz="5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3/14/2022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1032351" y="13742159"/>
            <a:ext cx="29163923" cy="2241972"/>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953245" y="1693576"/>
            <a:ext cx="14532024" cy="1625025"/>
          </a:xfrm>
        </p:spPr>
        <p:txBody>
          <a:bodyPr anchor="ctr"/>
          <a:lstStyle>
            <a:lvl1pPr marL="0" indent="0">
              <a:buNone/>
              <a:defRPr sz="5400" b="0" cap="all" baseline="0">
                <a:solidFill>
                  <a:schemeClr val="accent1">
                    <a:shade val="50000"/>
                  </a:schemeClr>
                </a:solidFill>
                <a:latin typeface="+mj-lt"/>
                <a:ea typeface="+mj-ea"/>
                <a:cs typeface="+mj-cs"/>
              </a:defRPr>
            </a:lvl1pPr>
            <a:lvl2pPr>
              <a:buNone/>
              <a:defRPr sz="6000" b="1"/>
            </a:lvl2pPr>
            <a:lvl3pPr>
              <a:buNone/>
              <a:defRPr sz="5400" b="1"/>
            </a:lvl3pPr>
            <a:lvl4pPr>
              <a:buNone/>
              <a:defRPr sz="4800" b="1"/>
            </a:lvl4pPr>
            <a:lvl5pPr>
              <a:buNone/>
              <a:defRPr sz="48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15732605" y="1693576"/>
            <a:ext cx="14537731" cy="1625025"/>
          </a:xfrm>
        </p:spPr>
        <p:txBody>
          <a:bodyPr anchor="ctr"/>
          <a:lstStyle>
            <a:lvl1pPr marL="0" indent="0">
              <a:buNone/>
              <a:defRPr sz="5400" b="0" cap="all" baseline="0">
                <a:solidFill>
                  <a:schemeClr val="accent1">
                    <a:shade val="50000"/>
                  </a:schemeClr>
                </a:solidFill>
                <a:latin typeface="+mj-lt"/>
                <a:ea typeface="+mj-ea"/>
                <a:cs typeface="+mj-cs"/>
              </a:defRPr>
            </a:lvl1pPr>
            <a:lvl2pPr>
              <a:buNone/>
              <a:defRPr sz="6000" b="1"/>
            </a:lvl2pPr>
            <a:lvl3pPr>
              <a:buNone/>
              <a:defRPr sz="5400" b="1"/>
            </a:lvl3pPr>
            <a:lvl4pPr>
              <a:buNone/>
              <a:defRPr sz="4800" b="1"/>
            </a:lvl4pPr>
            <a:lvl5pPr>
              <a:buNone/>
              <a:defRPr sz="48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953245" y="3342796"/>
            <a:ext cx="14532024" cy="10012261"/>
          </a:xfrm>
        </p:spPr>
        <p:txBody>
          <a:bodyPr/>
          <a:lstStyle>
            <a:lvl1pPr>
              <a:defRPr sz="7300"/>
            </a:lvl1pPr>
            <a:lvl2pPr>
              <a:defRPr sz="6000"/>
            </a:lvl2pPr>
            <a:lvl3pPr>
              <a:defRPr sz="5400"/>
            </a:lvl3pPr>
            <a:lvl4pPr>
              <a:defRPr sz="4800"/>
            </a:lvl4pPr>
            <a:lvl5pPr>
              <a:defRPr sz="4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15745152" y="3342796"/>
            <a:ext cx="14525182" cy="10012261"/>
          </a:xfrm>
        </p:spPr>
        <p:txBody>
          <a:bodyPr/>
          <a:lstStyle>
            <a:lvl1pPr>
              <a:defRPr sz="7300"/>
            </a:lvl1pPr>
            <a:lvl2pPr>
              <a:defRPr sz="6000"/>
            </a:lvl2pPr>
            <a:lvl3pPr>
              <a:defRPr sz="5400"/>
            </a:lvl3pPr>
            <a:lvl4pPr>
              <a:defRPr sz="4800"/>
            </a:lvl4pPr>
            <a:lvl5pPr>
              <a:defRPr sz="4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27873484" y="16451880"/>
            <a:ext cx="2580878" cy="627107"/>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1742093" y="15290572"/>
            <a:ext cx="29228445" cy="604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76515" tIns="138257" rIns="276515" bIns="138257"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1022028" y="1161309"/>
            <a:ext cx="29422011" cy="2136809"/>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3/14/2022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3/14/2022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1742093" y="14857030"/>
            <a:ext cx="29228445" cy="604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76515" tIns="138257" rIns="276515" bIns="138257" anchor="t" compatLnSpc="1"/>
          <a:lstStyle/>
          <a:p>
            <a:endParaRPr kumimoji="0" lang="en-US"/>
          </a:p>
        </p:txBody>
      </p:sp>
      <p:sp>
        <p:nvSpPr>
          <p:cNvPr id="12" name="Title 11"/>
          <p:cNvSpPr>
            <a:spLocks noGrp="1"/>
          </p:cNvSpPr>
          <p:nvPr>
            <p:ph type="title"/>
          </p:nvPr>
        </p:nvSpPr>
        <p:spPr>
          <a:xfrm>
            <a:off x="1548527" y="13935710"/>
            <a:ext cx="28647748" cy="1322602"/>
          </a:xfrm>
        </p:spPr>
        <p:txBody>
          <a:bodyPr anchor="ctr"/>
          <a:lstStyle>
            <a:lvl1pPr algn="l">
              <a:buNone/>
              <a:defRPr sz="6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1548528" y="1548412"/>
            <a:ext cx="10189094" cy="12193747"/>
          </a:xfrm>
        </p:spPr>
        <p:txBody>
          <a:bodyPr/>
          <a:lstStyle>
            <a:lvl1pPr marL="0" indent="0">
              <a:buNone/>
              <a:defRPr sz="4200"/>
            </a:lvl1pPr>
            <a:lvl2pPr>
              <a:buNone/>
              <a:defRPr sz="3600"/>
            </a:lvl2pPr>
            <a:lvl3pPr>
              <a:buNone/>
              <a:defRPr sz="3000"/>
            </a:lvl3pPr>
            <a:lvl4pPr>
              <a:buNone/>
              <a:defRPr sz="2700"/>
            </a:lvl4pPr>
            <a:lvl5pPr>
              <a:buNone/>
              <a:defRPr sz="27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12108620" y="1548412"/>
            <a:ext cx="18087654" cy="12193747"/>
          </a:xfrm>
        </p:spPr>
        <p:txBody>
          <a:bodyPr/>
          <a:lstStyle>
            <a:lvl1pPr>
              <a:defRPr sz="9700"/>
            </a:lvl1pPr>
            <a:lvl2pPr>
              <a:defRPr sz="8500"/>
            </a:lvl2pPr>
            <a:lvl3pPr>
              <a:defRPr sz="7300"/>
            </a:lvl3pPr>
            <a:lvl4pPr>
              <a:defRPr sz="6000"/>
            </a:lvl4pPr>
            <a:lvl5pPr>
              <a:defRPr sz="6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3/14/2022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11872040" y="1566279"/>
            <a:ext cx="17033796" cy="9290474"/>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97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3/14/2022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1290439" y="12684382"/>
            <a:ext cx="19872762" cy="1326636"/>
          </a:xfrm>
        </p:spPr>
        <p:txBody>
          <a:bodyPr anchor="ctr"/>
          <a:lstStyle>
            <a:lvl1pPr algn="l">
              <a:buNone/>
              <a:defRPr sz="6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1290439" y="14054630"/>
            <a:ext cx="19872762" cy="1951645"/>
          </a:xfrm>
        </p:spPr>
        <p:txBody>
          <a:bodyPr lIns="331817" tIns="0"/>
          <a:lstStyle>
            <a:lvl1pPr marL="0" indent="0">
              <a:buNone/>
              <a:defRPr sz="4200"/>
            </a:lvl1pPr>
            <a:lvl2pPr>
              <a:defRPr sz="3600"/>
            </a:lvl2pPr>
            <a:lvl3pPr>
              <a:defRPr sz="3000"/>
            </a:lvl3pPr>
            <a:lvl4pPr>
              <a:defRPr sz="2700"/>
            </a:lvl4pPr>
            <a:lvl5pPr>
              <a:defRPr sz="27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1742093" y="2669331"/>
            <a:ext cx="29228445" cy="604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76515" tIns="138257" rIns="276515" bIns="138257" anchor="t" compatLnSpc="1"/>
          <a:lstStyle/>
          <a:p>
            <a:endParaRPr kumimoji="0" lang="en-US"/>
          </a:p>
        </p:txBody>
      </p:sp>
      <p:sp>
        <p:nvSpPr>
          <p:cNvPr id="8" name="Text Placeholder 7"/>
          <p:cNvSpPr>
            <a:spLocks noGrp="1"/>
          </p:cNvSpPr>
          <p:nvPr>
            <p:ph type="body" idx="1"/>
          </p:nvPr>
        </p:nvSpPr>
        <p:spPr>
          <a:xfrm>
            <a:off x="1032351" y="3947645"/>
            <a:ext cx="29422011" cy="11496156"/>
          </a:xfrm>
          <a:prstGeom prst="rect">
            <a:avLst/>
          </a:prstGeom>
        </p:spPr>
        <p:txBody>
          <a:bodyPr vert="horz" lIns="276515" tIns="138257" rIns="276515" bIns="138257">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21937464" y="193553"/>
            <a:ext cx="8516898" cy="733883"/>
          </a:xfrm>
          <a:prstGeom prst="rect">
            <a:avLst/>
          </a:prstGeom>
        </p:spPr>
        <p:txBody>
          <a:bodyPr vert="horz" lIns="276515" tIns="138257" rIns="276515" bIns="138257"/>
          <a:lstStyle>
            <a:lvl1pPr algn="l" eaLnBrk="1" latinLnBrk="0" hangingPunct="1">
              <a:defRPr kumimoji="0" sz="3600">
                <a:solidFill>
                  <a:schemeClr val="accent1">
                    <a:shade val="75000"/>
                  </a:schemeClr>
                </a:solidFill>
              </a:defRPr>
            </a:lvl1pPr>
          </a:lstStyle>
          <a:p>
            <a:fld id="{1D8BD707-D9CF-40AE-B4C6-C98DA3205C09}" type="datetimeFigureOut">
              <a:rPr lang="en-US" smtClean="0"/>
              <a:pPr/>
              <a:t>3/14/2022</a:t>
            </a:fld>
            <a:endParaRPr lang="en-US"/>
          </a:p>
        </p:txBody>
      </p:sp>
      <p:sp>
        <p:nvSpPr>
          <p:cNvPr id="28" name="Footer Placeholder 27"/>
          <p:cNvSpPr>
            <a:spLocks noGrp="1"/>
          </p:cNvSpPr>
          <p:nvPr>
            <p:ph type="ftr" sz="quarter" idx="3"/>
          </p:nvPr>
        </p:nvSpPr>
        <p:spPr>
          <a:xfrm>
            <a:off x="10581600" y="193553"/>
            <a:ext cx="11355864" cy="733883"/>
          </a:xfrm>
          <a:prstGeom prst="rect">
            <a:avLst/>
          </a:prstGeom>
        </p:spPr>
        <p:txBody>
          <a:bodyPr vert="horz" lIns="276515" tIns="138257" rIns="276515" bIns="138257"/>
          <a:lstStyle>
            <a:lvl1pPr algn="r" eaLnBrk="1" latinLnBrk="0" hangingPunct="1">
              <a:defRPr kumimoji="0" sz="36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27873484" y="16451882"/>
            <a:ext cx="2580878" cy="620978"/>
          </a:xfrm>
          <a:prstGeom prst="rect">
            <a:avLst/>
          </a:prstGeom>
        </p:spPr>
        <p:txBody>
          <a:bodyPr vert="horz" lIns="276515" tIns="138257" rIns="276515" bIns="138257"/>
          <a:lstStyle>
            <a:lvl1pPr algn="r" eaLnBrk="1" latinLnBrk="0" hangingPunct="1">
              <a:defRPr kumimoji="0" sz="36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1032351" y="1161309"/>
            <a:ext cx="29422011" cy="2129067"/>
          </a:xfrm>
          <a:prstGeom prst="rect">
            <a:avLst/>
          </a:prstGeom>
        </p:spPr>
        <p:txBody>
          <a:bodyPr vert="horz" lIns="276515" tIns="138257" rIns="276515" bIns="138257"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1742093" y="2669331"/>
            <a:ext cx="29228445" cy="604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76515" tIns="138257" rIns="276515" bIns="138257" anchor="t" compatLnSpc="1"/>
          <a:lstStyle/>
          <a:p>
            <a:endParaRPr kumimoji="0" lang="en-US"/>
          </a:p>
        </p:txBody>
      </p:sp>
      <p:sp>
        <p:nvSpPr>
          <p:cNvPr id="12" name="Straight Connector 11"/>
          <p:cNvSpPr>
            <a:spLocks noChangeShapeType="1"/>
          </p:cNvSpPr>
          <p:nvPr/>
        </p:nvSpPr>
        <p:spPr bwMode="auto">
          <a:xfrm>
            <a:off x="1742093" y="2687335"/>
            <a:ext cx="29228445" cy="6048"/>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76515" tIns="138257" rIns="276515" bIns="138257"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109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1036930" indent="-1036930" algn="l" rtl="0" eaLnBrk="1" latinLnBrk="0" hangingPunct="1">
        <a:spcBef>
          <a:spcPct val="20000"/>
        </a:spcBef>
        <a:buClr>
          <a:schemeClr val="accent1"/>
        </a:buClr>
        <a:buSzPct val="70000"/>
        <a:buFont typeface="Wingdings 2"/>
        <a:buChar char=""/>
        <a:defRPr kumimoji="0" sz="9700" kern="1200">
          <a:solidFill>
            <a:schemeClr val="tx2"/>
          </a:solidFill>
          <a:latin typeface="+mn-lt"/>
          <a:ea typeface="+mn-ea"/>
          <a:cs typeface="+mn-cs"/>
        </a:defRPr>
      </a:lvl1pPr>
      <a:lvl2pPr marL="2246681" indent="-864108" algn="l" rtl="0" eaLnBrk="1" latinLnBrk="0" hangingPunct="1">
        <a:spcBef>
          <a:spcPct val="20000"/>
        </a:spcBef>
        <a:buClr>
          <a:schemeClr val="accent1"/>
        </a:buClr>
        <a:buSzPct val="70000"/>
        <a:buFont typeface="Wingdings 2"/>
        <a:buChar char=""/>
        <a:defRPr kumimoji="0" sz="8500" kern="1200">
          <a:solidFill>
            <a:schemeClr val="tx2"/>
          </a:solidFill>
          <a:latin typeface="+mn-lt"/>
          <a:ea typeface="+mn-ea"/>
          <a:cs typeface="+mn-cs"/>
        </a:defRPr>
      </a:lvl2pPr>
      <a:lvl3pPr marL="3456432" indent="-691286" algn="l" rtl="0" eaLnBrk="1" latinLnBrk="0" hangingPunct="1">
        <a:spcBef>
          <a:spcPct val="20000"/>
        </a:spcBef>
        <a:buClr>
          <a:schemeClr val="accent1"/>
        </a:buClr>
        <a:buSzPct val="70000"/>
        <a:buFont typeface="Wingdings 2"/>
        <a:buChar char=""/>
        <a:defRPr kumimoji="0" sz="7300" kern="1200">
          <a:solidFill>
            <a:schemeClr val="tx2"/>
          </a:solidFill>
          <a:latin typeface="+mn-lt"/>
          <a:ea typeface="+mn-ea"/>
          <a:cs typeface="+mn-cs"/>
        </a:defRPr>
      </a:lvl3pPr>
      <a:lvl4pPr marL="4839005" indent="-691286" algn="l" rtl="0" eaLnBrk="1" latinLnBrk="0" hangingPunct="1">
        <a:spcBef>
          <a:spcPct val="20000"/>
        </a:spcBef>
        <a:buClr>
          <a:schemeClr val="accent1"/>
        </a:buClr>
        <a:buSzPct val="70000"/>
        <a:buFont typeface="Wingdings 2"/>
        <a:buChar char=""/>
        <a:defRPr kumimoji="0" sz="6000" kern="1200">
          <a:solidFill>
            <a:schemeClr val="tx2"/>
          </a:solidFill>
          <a:latin typeface="+mn-lt"/>
          <a:ea typeface="+mn-ea"/>
          <a:cs typeface="+mn-cs"/>
        </a:defRPr>
      </a:lvl4pPr>
      <a:lvl5pPr marL="6221578" indent="-691286" algn="l" rtl="0" eaLnBrk="1" latinLnBrk="0" hangingPunct="1">
        <a:spcBef>
          <a:spcPct val="20000"/>
        </a:spcBef>
        <a:buClr>
          <a:schemeClr val="accent1"/>
        </a:buClr>
        <a:buSzPct val="60000"/>
        <a:buFont typeface="Wingdings 2"/>
        <a:buChar char=""/>
        <a:defRPr kumimoji="0" sz="5400" kern="1200">
          <a:solidFill>
            <a:schemeClr val="tx2"/>
          </a:solidFill>
          <a:latin typeface="+mn-lt"/>
          <a:ea typeface="+mn-ea"/>
          <a:cs typeface="+mn-cs"/>
        </a:defRPr>
      </a:lvl5pPr>
      <a:lvl6pPr marL="7604150" indent="-691286" algn="l" rtl="0" eaLnBrk="1" latinLnBrk="0" hangingPunct="1">
        <a:spcBef>
          <a:spcPct val="20000"/>
        </a:spcBef>
        <a:buClr>
          <a:schemeClr val="accent1"/>
        </a:buClr>
        <a:buSzPct val="60000"/>
        <a:buFont typeface="Wingdings 2"/>
        <a:buChar char=""/>
        <a:defRPr kumimoji="0" sz="5400" kern="1200">
          <a:solidFill>
            <a:schemeClr val="tx2"/>
          </a:solidFill>
          <a:latin typeface="+mn-lt"/>
          <a:ea typeface="+mn-ea"/>
          <a:cs typeface="+mn-cs"/>
        </a:defRPr>
      </a:lvl6pPr>
      <a:lvl7pPr marL="8986723" indent="-691286" algn="l" rtl="0" eaLnBrk="1" latinLnBrk="0" hangingPunct="1">
        <a:spcBef>
          <a:spcPct val="20000"/>
        </a:spcBef>
        <a:buClr>
          <a:schemeClr val="accent1"/>
        </a:buClr>
        <a:buSzPct val="60000"/>
        <a:buFont typeface="Wingdings 2"/>
        <a:buChar char=""/>
        <a:defRPr kumimoji="0" sz="4800" kern="1200">
          <a:solidFill>
            <a:schemeClr val="tx2"/>
          </a:solidFill>
          <a:latin typeface="+mn-lt"/>
          <a:ea typeface="+mn-ea"/>
          <a:cs typeface="+mn-cs"/>
        </a:defRPr>
      </a:lvl7pPr>
      <a:lvl8pPr marL="10369296" indent="-691286" algn="l" rtl="0" eaLnBrk="1" latinLnBrk="0" hangingPunct="1">
        <a:spcBef>
          <a:spcPct val="20000"/>
        </a:spcBef>
        <a:buClr>
          <a:schemeClr val="accent1"/>
        </a:buClr>
        <a:buSzPct val="60000"/>
        <a:buFont typeface="Wingdings 2"/>
        <a:buChar char=""/>
        <a:defRPr kumimoji="0" sz="4800" kern="1200" baseline="0">
          <a:solidFill>
            <a:schemeClr val="tx2"/>
          </a:solidFill>
          <a:latin typeface="+mn-lt"/>
          <a:ea typeface="+mn-ea"/>
          <a:cs typeface="+mn-cs"/>
        </a:defRPr>
      </a:lvl8pPr>
      <a:lvl9pPr marL="11751869" indent="-691286" algn="l" rtl="0" eaLnBrk="1" latinLnBrk="0" hangingPunct="1">
        <a:spcBef>
          <a:spcPct val="20000"/>
        </a:spcBef>
        <a:buClr>
          <a:schemeClr val="accent1"/>
        </a:buClr>
        <a:buSzPct val="60000"/>
        <a:buFont typeface="Wingdings 2"/>
        <a:buChar char=""/>
        <a:defRPr kumimoji="0" sz="42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382573" algn="l" rtl="0" eaLnBrk="1" latinLnBrk="0" hangingPunct="1">
        <a:defRPr kumimoji="0" kern="1200">
          <a:solidFill>
            <a:schemeClr val="tx1"/>
          </a:solidFill>
          <a:latin typeface="+mn-lt"/>
          <a:ea typeface="+mn-ea"/>
          <a:cs typeface="+mn-cs"/>
        </a:defRPr>
      </a:lvl2pPr>
      <a:lvl3pPr marL="2765146" algn="l" rtl="0" eaLnBrk="1" latinLnBrk="0" hangingPunct="1">
        <a:defRPr kumimoji="0" kern="1200">
          <a:solidFill>
            <a:schemeClr val="tx1"/>
          </a:solidFill>
          <a:latin typeface="+mn-lt"/>
          <a:ea typeface="+mn-ea"/>
          <a:cs typeface="+mn-cs"/>
        </a:defRPr>
      </a:lvl3pPr>
      <a:lvl4pPr marL="4147718" algn="l" rtl="0" eaLnBrk="1" latinLnBrk="0" hangingPunct="1">
        <a:defRPr kumimoji="0" kern="1200">
          <a:solidFill>
            <a:schemeClr val="tx1"/>
          </a:solidFill>
          <a:latin typeface="+mn-lt"/>
          <a:ea typeface="+mn-ea"/>
          <a:cs typeface="+mn-cs"/>
        </a:defRPr>
      </a:lvl4pPr>
      <a:lvl5pPr marL="5530291" algn="l" rtl="0" eaLnBrk="1" latinLnBrk="0" hangingPunct="1">
        <a:defRPr kumimoji="0" kern="1200">
          <a:solidFill>
            <a:schemeClr val="tx1"/>
          </a:solidFill>
          <a:latin typeface="+mn-lt"/>
          <a:ea typeface="+mn-ea"/>
          <a:cs typeface="+mn-cs"/>
        </a:defRPr>
      </a:lvl5pPr>
      <a:lvl6pPr marL="6912864" algn="l" rtl="0" eaLnBrk="1" latinLnBrk="0" hangingPunct="1">
        <a:defRPr kumimoji="0" kern="1200">
          <a:solidFill>
            <a:schemeClr val="tx1"/>
          </a:solidFill>
          <a:latin typeface="+mn-lt"/>
          <a:ea typeface="+mn-ea"/>
          <a:cs typeface="+mn-cs"/>
        </a:defRPr>
      </a:lvl6pPr>
      <a:lvl7pPr marL="8295437" algn="l" rtl="0" eaLnBrk="1" latinLnBrk="0" hangingPunct="1">
        <a:defRPr kumimoji="0" kern="1200">
          <a:solidFill>
            <a:schemeClr val="tx1"/>
          </a:solidFill>
          <a:latin typeface="+mn-lt"/>
          <a:ea typeface="+mn-ea"/>
          <a:cs typeface="+mn-cs"/>
        </a:defRPr>
      </a:lvl7pPr>
      <a:lvl8pPr marL="9678010" algn="l" rtl="0" eaLnBrk="1" latinLnBrk="0" hangingPunct="1">
        <a:defRPr kumimoji="0" kern="1200">
          <a:solidFill>
            <a:schemeClr val="tx1"/>
          </a:solidFill>
          <a:latin typeface="+mn-lt"/>
          <a:ea typeface="+mn-ea"/>
          <a:cs typeface="+mn-cs"/>
        </a:defRPr>
      </a:lvl8pPr>
      <a:lvl9pPr marL="1106058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bdlaws.minlaw.gov.bd/act-98.html"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2573" y="1042588"/>
            <a:ext cx="30972454" cy="15971521"/>
          </a:xfrm>
          <a:prstGeom prst="rect">
            <a:avLst/>
          </a:prstGeom>
          <a:solidFill>
            <a:srgbClr val="00B0F0"/>
          </a:solidFill>
          <a:ln/>
        </p:spPr>
        <p:style>
          <a:lnRef idx="0">
            <a:schemeClr val="dk1"/>
          </a:lnRef>
          <a:fillRef idx="3">
            <a:schemeClr val="dk1"/>
          </a:fillRef>
          <a:effectRef idx="3">
            <a:schemeClr val="dk1"/>
          </a:effectRef>
          <a:fontRef idx="minor">
            <a:schemeClr val="lt1"/>
          </a:fontRef>
        </p:style>
        <p:txBody>
          <a:bodyPr lIns="91416" tIns="45708" rIns="91416" bIns="45708" rtlCol="0" anchor="ctr">
            <a:scene3d>
              <a:camera prst="orthographicFront"/>
              <a:lightRig rig="brightRoom" dir="t"/>
            </a:scene3d>
            <a:sp3d extrusionH="57150" contourW="6350" prstMaterial="plastic">
              <a:bevelT w="20320" h="20320"/>
              <a:contourClr>
                <a:schemeClr val="accent1">
                  <a:tint val="100000"/>
                  <a:shade val="100000"/>
                  <a:hueMod val="100000"/>
                  <a:satMod val="100000"/>
                </a:schemeClr>
              </a:contourClr>
            </a:sp3d>
          </a:bodyPr>
          <a:lstStyle/>
          <a:p>
            <a:pPr algn="ctr"/>
            <a:r>
              <a:rPr lang="en-US" sz="20000" b="1" cap="all" dirty="0" smtClean="0">
                <a:ln w="57150">
                  <a:solidFill>
                    <a:schemeClr val="tx1"/>
                  </a:solidFill>
                </a:ln>
                <a:solidFill>
                  <a:schemeClr val="bg1"/>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প্রশিক্ষণ </a:t>
            </a:r>
            <a:r>
              <a:rPr lang="en-US" sz="20000" b="1" cap="all" dirty="0" err="1" smtClean="0">
                <a:ln w="57150">
                  <a:solidFill>
                    <a:schemeClr val="tx1"/>
                  </a:solidFill>
                </a:ln>
                <a:solidFill>
                  <a:schemeClr val="bg1"/>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ক্লাসে</a:t>
            </a:r>
            <a:r>
              <a:rPr lang="en-US" sz="20000" b="1" cap="all" dirty="0" smtClean="0">
                <a:ln w="57150">
                  <a:solidFill>
                    <a:schemeClr val="tx1"/>
                  </a:solidFill>
                </a:ln>
                <a:solidFill>
                  <a:schemeClr val="bg1"/>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 </a:t>
            </a:r>
            <a:r>
              <a:rPr lang="en-US" sz="20000" b="1" cap="all" dirty="0" err="1" smtClean="0">
                <a:ln w="57150">
                  <a:solidFill>
                    <a:schemeClr val="tx1"/>
                  </a:solidFill>
                </a:ln>
                <a:solidFill>
                  <a:schemeClr val="bg1"/>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আপনাদের</a:t>
            </a:r>
            <a:r>
              <a:rPr lang="en-US" sz="20000" b="1" cap="all" dirty="0" smtClean="0">
                <a:ln w="57150">
                  <a:solidFill>
                    <a:schemeClr val="tx1"/>
                  </a:solidFill>
                </a:ln>
                <a:solidFill>
                  <a:schemeClr val="bg1"/>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 </a:t>
            </a:r>
          </a:p>
          <a:p>
            <a:pPr algn="ctr"/>
            <a:r>
              <a:rPr lang="en-US" sz="40000" b="1" cap="all" dirty="0" err="1" smtClean="0">
                <a:ln w="57150">
                  <a:solidFill>
                    <a:schemeClr val="tx1"/>
                  </a:solidFill>
                </a:ln>
                <a:solidFill>
                  <a:schemeClr val="bg1"/>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স্বাগতম</a:t>
            </a:r>
            <a:endParaRPr lang="en-US" sz="40000" b="1" cap="all" dirty="0" smtClean="0">
              <a:ln w="57150">
                <a:solidFill>
                  <a:schemeClr val="tx1"/>
                </a:solidFill>
              </a:ln>
              <a:solidFill>
                <a:schemeClr val="bg1"/>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endParaRPr>
          </a:p>
          <a:p>
            <a:pPr algn="ctr"/>
            <a:r>
              <a:rPr lang="en-US" sz="20000" b="1" cap="all" dirty="0" smtClean="0">
                <a:ln w="57150">
                  <a:solidFill>
                    <a:schemeClr val="tx1"/>
                  </a:solidFill>
                </a:ln>
                <a:solidFill>
                  <a:schemeClr val="bg1"/>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সরকারি চাকরি আইন ২০১৮</a:t>
            </a:r>
            <a:endParaRPr lang="en-US" sz="20000" b="1" cap="all" dirty="0">
              <a:ln w="57150">
                <a:solidFill>
                  <a:schemeClr val="tx1"/>
                </a:solidFill>
              </a:ln>
              <a:solidFill>
                <a:schemeClr val="bg1"/>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endParaRPr>
          </a:p>
        </p:txBody>
      </p:sp>
      <p:grpSp>
        <p:nvGrpSpPr>
          <p:cNvPr id="29" name="Group 28"/>
          <p:cNvGrpSpPr/>
          <p:nvPr/>
        </p:nvGrpSpPr>
        <p:grpSpPr>
          <a:xfrm>
            <a:off x="0" y="1124732"/>
            <a:ext cx="31030070" cy="16001999"/>
            <a:chOff x="432670" y="-2927313"/>
            <a:chExt cx="30597399" cy="9404160"/>
          </a:xfrm>
          <a:solidFill>
            <a:srgbClr val="FFFF00"/>
          </a:solidFill>
        </p:grpSpPr>
        <p:sp>
          <p:nvSpPr>
            <p:cNvPr id="31" name="Rectangle 5"/>
            <p:cNvSpPr/>
            <p:nvPr/>
          </p:nvSpPr>
          <p:spPr>
            <a:xfrm>
              <a:off x="432670" y="-2927313"/>
              <a:ext cx="15769374" cy="5570784"/>
            </a:xfrm>
            <a:custGeom>
              <a:avLst/>
              <a:gdLst>
                <a:gd name="connsiteX0" fmla="*/ 0 w 25543669"/>
                <a:gd name="connsiteY0" fmla="*/ 0 h 3299619"/>
                <a:gd name="connsiteX1" fmla="*/ 25543669 w 25543669"/>
                <a:gd name="connsiteY1" fmla="*/ 0 h 3299619"/>
                <a:gd name="connsiteX2" fmla="*/ 25543669 w 25543669"/>
                <a:gd name="connsiteY2" fmla="*/ 3299619 h 3299619"/>
                <a:gd name="connsiteX3" fmla="*/ 0 w 25543669"/>
                <a:gd name="connsiteY3" fmla="*/ 3299619 h 3299619"/>
                <a:gd name="connsiteX4" fmla="*/ 0 w 25543669"/>
                <a:gd name="connsiteY4" fmla="*/ 0 h 3299619"/>
                <a:gd name="connsiteX0" fmla="*/ 0 w 25543669"/>
                <a:gd name="connsiteY0" fmla="*/ 0 h 3299619"/>
                <a:gd name="connsiteX1" fmla="*/ 25543669 w 25543669"/>
                <a:gd name="connsiteY1" fmla="*/ 0 h 3299619"/>
                <a:gd name="connsiteX2" fmla="*/ 0 w 25543669"/>
                <a:gd name="connsiteY2" fmla="*/ 3299619 h 3299619"/>
                <a:gd name="connsiteX3" fmla="*/ 0 w 25543669"/>
                <a:gd name="connsiteY3" fmla="*/ 0 h 3299619"/>
                <a:gd name="connsiteX0" fmla="*/ 35170 w 25578839"/>
                <a:gd name="connsiteY0" fmla="*/ 0 h 3440296"/>
                <a:gd name="connsiteX1" fmla="*/ 25578839 w 25578839"/>
                <a:gd name="connsiteY1" fmla="*/ 0 h 3440296"/>
                <a:gd name="connsiteX2" fmla="*/ 0 w 25578839"/>
                <a:gd name="connsiteY2" fmla="*/ 3440296 h 3440296"/>
                <a:gd name="connsiteX3" fmla="*/ 35170 w 25578839"/>
                <a:gd name="connsiteY3"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78839" h="3440296">
                  <a:moveTo>
                    <a:pt x="35170" y="0"/>
                  </a:moveTo>
                  <a:lnTo>
                    <a:pt x="25578839" y="0"/>
                  </a:lnTo>
                  <a:cubicBezTo>
                    <a:pt x="9702496" y="189664"/>
                    <a:pt x="5678183" y="-781253"/>
                    <a:pt x="106424" y="3417703"/>
                  </a:cubicBezTo>
                  <a:cubicBezTo>
                    <a:pt x="77462" y="3439529"/>
                    <a:pt x="35475" y="3432765"/>
                    <a:pt x="0" y="3440296"/>
                  </a:cubicBezTo>
                  <a:lnTo>
                    <a:pt x="35170" y="0"/>
                  </a:lnTo>
                  <a:close/>
                </a:path>
              </a:pathLst>
            </a:custGeom>
            <a:gr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32" name="Rectangle 5"/>
            <p:cNvSpPr/>
            <p:nvPr/>
          </p:nvSpPr>
          <p:spPr>
            <a:xfrm rot="10800000">
              <a:off x="14875669" y="906063"/>
              <a:ext cx="16154400" cy="5570784"/>
            </a:xfrm>
            <a:custGeom>
              <a:avLst/>
              <a:gdLst>
                <a:gd name="connsiteX0" fmla="*/ 0 w 25543669"/>
                <a:gd name="connsiteY0" fmla="*/ 0 h 3299619"/>
                <a:gd name="connsiteX1" fmla="*/ 25543669 w 25543669"/>
                <a:gd name="connsiteY1" fmla="*/ 0 h 3299619"/>
                <a:gd name="connsiteX2" fmla="*/ 25543669 w 25543669"/>
                <a:gd name="connsiteY2" fmla="*/ 3299619 h 3299619"/>
                <a:gd name="connsiteX3" fmla="*/ 0 w 25543669"/>
                <a:gd name="connsiteY3" fmla="*/ 3299619 h 3299619"/>
                <a:gd name="connsiteX4" fmla="*/ 0 w 25543669"/>
                <a:gd name="connsiteY4" fmla="*/ 0 h 3299619"/>
                <a:gd name="connsiteX0" fmla="*/ 0 w 25543669"/>
                <a:gd name="connsiteY0" fmla="*/ 0 h 3299619"/>
                <a:gd name="connsiteX1" fmla="*/ 25543669 w 25543669"/>
                <a:gd name="connsiteY1" fmla="*/ 0 h 3299619"/>
                <a:gd name="connsiteX2" fmla="*/ 0 w 25543669"/>
                <a:gd name="connsiteY2" fmla="*/ 3299619 h 3299619"/>
                <a:gd name="connsiteX3" fmla="*/ 0 w 25543669"/>
                <a:gd name="connsiteY3" fmla="*/ 0 h 3299619"/>
                <a:gd name="connsiteX0" fmla="*/ 35170 w 25578839"/>
                <a:gd name="connsiteY0" fmla="*/ 0 h 3440296"/>
                <a:gd name="connsiteX1" fmla="*/ 25578839 w 25578839"/>
                <a:gd name="connsiteY1" fmla="*/ 0 h 3440296"/>
                <a:gd name="connsiteX2" fmla="*/ 0 w 25578839"/>
                <a:gd name="connsiteY2" fmla="*/ 3440296 h 3440296"/>
                <a:gd name="connsiteX3" fmla="*/ 35170 w 25578839"/>
                <a:gd name="connsiteY3"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78839" h="3440296">
                  <a:moveTo>
                    <a:pt x="35170" y="0"/>
                  </a:moveTo>
                  <a:lnTo>
                    <a:pt x="25578839" y="0"/>
                  </a:lnTo>
                  <a:cubicBezTo>
                    <a:pt x="9702496" y="189664"/>
                    <a:pt x="5678183" y="-781253"/>
                    <a:pt x="106424" y="3417703"/>
                  </a:cubicBezTo>
                  <a:cubicBezTo>
                    <a:pt x="77462" y="3439529"/>
                    <a:pt x="35475" y="3432765"/>
                    <a:pt x="0" y="3440296"/>
                  </a:cubicBezTo>
                  <a:lnTo>
                    <a:pt x="35170" y="0"/>
                  </a:lnTo>
                  <a:close/>
                </a:path>
              </a:pathLst>
            </a:custGeom>
            <a:gr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sp>
        <p:nvSpPr>
          <p:cNvPr id="3" name="Rectangle 2"/>
          <p:cNvSpPr/>
          <p:nvPr/>
        </p:nvSpPr>
        <p:spPr>
          <a:xfrm>
            <a:off x="51808" y="1105037"/>
            <a:ext cx="4480990" cy="1569660"/>
          </a:xfrm>
          <a:prstGeom prst="rect">
            <a:avLst/>
          </a:prstGeom>
        </p:spPr>
        <p:txBody>
          <a:bodyPr wrap="square">
            <a:spAutoFit/>
          </a:bodyPr>
          <a:lstStyle/>
          <a:p>
            <a:r>
              <a:rPr lang="en-US" sz="9600" b="1" cap="all" dirty="0" smtClean="0">
                <a:ln w="57150">
                  <a:solidFill>
                    <a:srgbClr val="FF33CC"/>
                  </a:solidFill>
                </a:ln>
                <a:solidFill>
                  <a:srgbClr val="003300"/>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a:t>
            </a:r>
            <a:endParaRPr lang="en-US" sz="9600" dirty="0">
              <a:ln w="57150">
                <a:solidFill>
                  <a:srgbClr val="FF33CC"/>
                </a:solidFill>
              </a:ln>
              <a:solidFill>
                <a:srgbClr val="003300"/>
              </a:solidFill>
            </a:endParaRPr>
          </a:p>
        </p:txBody>
      </p:sp>
      <p:sp>
        <p:nvSpPr>
          <p:cNvPr id="11" name="Rectangle 10"/>
          <p:cNvSpPr/>
          <p:nvPr/>
        </p:nvSpPr>
        <p:spPr>
          <a:xfrm rot="5400000">
            <a:off x="0" y="2827855"/>
            <a:ext cx="4480990" cy="1569660"/>
          </a:xfrm>
          <a:prstGeom prst="rect">
            <a:avLst/>
          </a:prstGeom>
        </p:spPr>
        <p:txBody>
          <a:bodyPr wrap="square">
            <a:spAutoFit/>
          </a:bodyPr>
          <a:lstStyle/>
          <a:p>
            <a:r>
              <a:rPr lang="en-US" sz="9600" b="1" cap="all" dirty="0" smtClean="0">
                <a:ln w="57150">
                  <a:solidFill>
                    <a:srgbClr val="FF33CC"/>
                  </a:solidFill>
                </a:ln>
                <a:solidFill>
                  <a:srgbClr val="003300"/>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a:t>
            </a:r>
            <a:endParaRPr lang="en-US" sz="9600" dirty="0">
              <a:ln w="57150">
                <a:solidFill>
                  <a:srgbClr val="FF33CC"/>
                </a:solidFill>
              </a:ln>
              <a:solidFill>
                <a:srgbClr val="003300"/>
              </a:solidFill>
            </a:endParaRPr>
          </a:p>
        </p:txBody>
      </p:sp>
      <p:sp>
        <p:nvSpPr>
          <p:cNvPr id="13" name="Rectangle 12"/>
          <p:cNvSpPr/>
          <p:nvPr/>
        </p:nvSpPr>
        <p:spPr>
          <a:xfrm rot="5400000">
            <a:off x="28744339" y="13998428"/>
            <a:ext cx="2635921" cy="1569660"/>
          </a:xfrm>
          <a:prstGeom prst="rect">
            <a:avLst/>
          </a:prstGeom>
        </p:spPr>
        <p:txBody>
          <a:bodyPr wrap="square">
            <a:spAutoFit/>
          </a:bodyPr>
          <a:lstStyle/>
          <a:p>
            <a:r>
              <a:rPr lang="en-US" sz="9600" b="1" cap="all" dirty="0" smtClean="0">
                <a:ln w="57150">
                  <a:solidFill>
                    <a:srgbClr val="FF33CC"/>
                  </a:solidFill>
                </a:ln>
                <a:solidFill>
                  <a:srgbClr val="003300"/>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a:t>
            </a:r>
            <a:endParaRPr lang="en-US" sz="9600" dirty="0">
              <a:ln w="57150">
                <a:solidFill>
                  <a:srgbClr val="FF33CC"/>
                </a:solidFill>
              </a:ln>
              <a:solidFill>
                <a:srgbClr val="003300"/>
              </a:solidFill>
            </a:endParaRPr>
          </a:p>
        </p:txBody>
      </p:sp>
      <p:sp>
        <p:nvSpPr>
          <p:cNvPr id="15" name="Rectangle 14"/>
          <p:cNvSpPr/>
          <p:nvPr/>
        </p:nvSpPr>
        <p:spPr>
          <a:xfrm>
            <a:off x="28058269" y="15887527"/>
            <a:ext cx="2667000" cy="1569660"/>
          </a:xfrm>
          <a:prstGeom prst="rect">
            <a:avLst/>
          </a:prstGeom>
        </p:spPr>
        <p:txBody>
          <a:bodyPr wrap="square">
            <a:spAutoFit/>
          </a:bodyPr>
          <a:lstStyle/>
          <a:p>
            <a:r>
              <a:rPr lang="en-US" sz="9600" b="1" cap="all" dirty="0" smtClean="0">
                <a:ln w="57150">
                  <a:solidFill>
                    <a:srgbClr val="FF33CC"/>
                  </a:solidFill>
                </a:ln>
                <a:solidFill>
                  <a:srgbClr val="003300"/>
                </a:solidFill>
                <a:effectLst>
                  <a:outerShdw blurRad="50800" dist="38100" dir="10800000" algn="r" rotWithShape="0">
                    <a:prstClr val="black">
                      <a:alpha val="40000"/>
                    </a:prstClr>
                  </a:outerShdw>
                  <a:reflection blurRad="10000" stA="55000" endPos="48000" dist="500" dir="5400000" sy="-100000" algn="bl" rotWithShape="0"/>
                </a:effectLst>
                <a:latin typeface="Nikosh" pitchFamily="2" charset="0"/>
                <a:cs typeface="Nikosh" pitchFamily="2" charset="0"/>
              </a:rPr>
              <a:t>˛˛˛˛</a:t>
            </a:r>
            <a:endParaRPr lang="en-US" sz="9600" dirty="0">
              <a:ln w="57150">
                <a:solidFill>
                  <a:srgbClr val="FF33CC"/>
                </a:solidFill>
              </a:ln>
              <a:solidFill>
                <a:srgbClr val="003300"/>
              </a:solidFill>
            </a:endParaRPr>
          </a:p>
        </p:txBody>
      </p:sp>
    </p:spTree>
    <p:extLst>
      <p:ext uri="{BB962C8B-B14F-4D97-AF65-F5344CB8AC3E}">
        <p14:creationId xmlns:p14="http://schemas.microsoft.com/office/powerpoint/2010/main" val="3204679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16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Off-page Connector 3"/>
          <p:cNvSpPr/>
          <p:nvPr/>
        </p:nvSpPr>
        <p:spPr>
          <a:xfrm>
            <a:off x="1464469" y="1013619"/>
            <a:ext cx="28041600" cy="16406019"/>
          </a:xfrm>
          <a:prstGeom prst="flowChartOffpage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dirty="0" smtClean="0">
              <a:latin typeface="Nikosh" pitchFamily="2" charset="0"/>
              <a:cs typeface="Nikosh" pitchFamily="2" charset="0"/>
            </a:endParaRPr>
          </a:p>
          <a:p>
            <a:endParaRPr lang="en-US" sz="800" b="1" dirty="0" smtClean="0">
              <a:latin typeface="Nikosh" pitchFamily="2" charset="0"/>
              <a:cs typeface="Nikosh" pitchFamily="2" charset="0"/>
            </a:endParaRPr>
          </a:p>
          <a:p>
            <a:pPr algn="ctr"/>
            <a:r>
              <a:rPr lang="as-IN" sz="9600" b="1" dirty="0" smtClean="0">
                <a:solidFill>
                  <a:srgbClr val="FFFF00"/>
                </a:solidFill>
                <a:latin typeface="Nikosh" pitchFamily="2" charset="0"/>
                <a:cs typeface="Nikosh" pitchFamily="2" charset="0"/>
              </a:rPr>
              <a:t>ফৌজদারি </a:t>
            </a:r>
            <a:r>
              <a:rPr lang="as-IN" sz="9600" b="1" dirty="0">
                <a:solidFill>
                  <a:srgbClr val="FFFF00"/>
                </a:solidFill>
                <a:latin typeface="Nikosh" pitchFamily="2" charset="0"/>
                <a:cs typeface="Nikosh" pitchFamily="2" charset="0"/>
              </a:rPr>
              <a:t>অপরাধে অভিযুক্ত কর্মচারীর ক্ষেত্রে </a:t>
            </a:r>
            <a:r>
              <a:rPr lang="as-IN" sz="9600" b="1" dirty="0" smtClean="0">
                <a:solidFill>
                  <a:srgbClr val="FFFF00"/>
                </a:solidFill>
                <a:latin typeface="Nikosh" pitchFamily="2" charset="0"/>
                <a:cs typeface="Nikosh" pitchFamily="2" charset="0"/>
              </a:rPr>
              <a:t>ব্যবস্থাদি</a:t>
            </a:r>
            <a:endParaRPr lang="en-US" sz="9600" b="1" dirty="0">
              <a:solidFill>
                <a:srgbClr val="FFFF00"/>
              </a:solidFill>
              <a:latin typeface="Nikosh" pitchFamily="2" charset="0"/>
              <a:cs typeface="Nikosh" pitchFamily="2" charset="0"/>
            </a:endParaRPr>
          </a:p>
          <a:p>
            <a:pPr algn="ctr"/>
            <a:endParaRPr lang="as-IN" sz="1600" b="1" dirty="0">
              <a:latin typeface="Nikosh" pitchFamily="2" charset="0"/>
              <a:cs typeface="Nikosh" pitchFamily="2" charset="0"/>
            </a:endParaRPr>
          </a:p>
          <a:p>
            <a:r>
              <a:rPr lang="as-IN" sz="7200" dirty="0" smtClean="0">
                <a:latin typeface="Nikosh" pitchFamily="2" charset="0"/>
                <a:cs typeface="Nikosh" pitchFamily="2" charset="0"/>
              </a:rPr>
              <a:t> </a:t>
            </a:r>
            <a:r>
              <a:rPr lang="as-IN" sz="7500" dirty="0">
                <a:solidFill>
                  <a:srgbClr val="FFFF00"/>
                </a:solidFill>
                <a:latin typeface="Nikosh" pitchFamily="2" charset="0"/>
                <a:cs typeface="Nikosh" pitchFamily="2" charset="0"/>
              </a:rPr>
              <a:t>(১) </a:t>
            </a:r>
            <a:r>
              <a:rPr lang="en-US" sz="7500" dirty="0" smtClean="0">
                <a:solidFill>
                  <a:srgbClr val="FFFF00"/>
                </a:solidFill>
                <a:latin typeface="Nikosh" pitchFamily="2" charset="0"/>
                <a:cs typeface="Nikosh" pitchFamily="2" charset="0"/>
              </a:rPr>
              <a:t>   </a:t>
            </a:r>
            <a:r>
              <a:rPr lang="as-IN" sz="7500" dirty="0" smtClean="0">
                <a:latin typeface="Nikosh" pitchFamily="2" charset="0"/>
                <a:cs typeface="Nikosh" pitchFamily="2" charset="0"/>
              </a:rPr>
              <a:t>কোনো </a:t>
            </a:r>
            <a:r>
              <a:rPr lang="as-IN" sz="7500" dirty="0">
                <a:latin typeface="Nikosh" pitchFamily="2" charset="0"/>
                <a:cs typeface="Nikosh" pitchFamily="2" charset="0"/>
              </a:rPr>
              <a:t>সরকারি কর্মচারীর দায়িত্ব পালনের সহিত সম্পর্কিত অভিযোগে দায়েরকৃত ফৌজদারি মামলায় আদালত কর্তৃক অভিযোগপত্র গৃহীত হইবার পূর্বে, তাহাকে গ্রেফতার করিতে হইলে, সরকার বা নিয়োগকারী কর্তৃপক্ষের পূর্বানুমতি গ্রহণ করিতে হইবে। </a:t>
            </a:r>
            <a:endParaRPr lang="en-US" sz="7500" dirty="0" smtClean="0">
              <a:latin typeface="Nikosh" pitchFamily="2" charset="0"/>
              <a:cs typeface="Nikosh" pitchFamily="2" charset="0"/>
            </a:endParaRPr>
          </a:p>
          <a:p>
            <a:endParaRPr lang="as-IN" sz="800" dirty="0">
              <a:latin typeface="Nikosh" pitchFamily="2" charset="0"/>
              <a:cs typeface="Nikosh" pitchFamily="2" charset="0"/>
            </a:endParaRPr>
          </a:p>
          <a:p>
            <a:r>
              <a:rPr lang="as-IN" sz="7500" dirty="0" smtClean="0">
                <a:solidFill>
                  <a:srgbClr val="FFFF00"/>
                </a:solidFill>
                <a:latin typeface="Nikosh" pitchFamily="2" charset="0"/>
                <a:cs typeface="Nikosh" pitchFamily="2" charset="0"/>
              </a:rPr>
              <a:t>(২) </a:t>
            </a:r>
            <a:r>
              <a:rPr lang="en-US" sz="7500" dirty="0" smtClean="0">
                <a:solidFill>
                  <a:srgbClr val="FFFF00"/>
                </a:solidFill>
                <a:latin typeface="Nikosh" pitchFamily="2" charset="0"/>
                <a:cs typeface="Nikosh" pitchFamily="2" charset="0"/>
              </a:rPr>
              <a:t>   </a:t>
            </a:r>
            <a:r>
              <a:rPr lang="as-IN" sz="7500" dirty="0" smtClean="0">
                <a:latin typeface="Nikosh" pitchFamily="2" charset="0"/>
                <a:cs typeface="Nikosh" pitchFamily="2" charset="0"/>
              </a:rPr>
              <a:t>কোনো </a:t>
            </a:r>
            <a:r>
              <a:rPr lang="as-IN" sz="7500" dirty="0">
                <a:latin typeface="Nikosh" pitchFamily="2" charset="0"/>
                <a:cs typeface="Nikosh" pitchFamily="2" charset="0"/>
              </a:rPr>
              <a:t>সরকারি কর্মচারীর বিরুদ্ধে কোনো আদালতে ফৌজদারি মামলা বা অন্য কোনো আইনি কার্যধারা বিচারাধীন থাকিলে, বিচারাধীন কোনো এক বা একাধিক অভিযোগের বিষয়ে তাহার বিরুদ্ধে বিভাগীয় কার্যধারা রুজু বা নিষ্পত্তির ব্যাপারে কোনো প্রতিবন্ধকতা থাকিবে না। </a:t>
            </a:r>
            <a:endParaRPr lang="en-US" sz="7500" dirty="0" smtClean="0">
              <a:latin typeface="Nikosh" pitchFamily="2" charset="0"/>
              <a:cs typeface="Nikosh" pitchFamily="2" charset="0"/>
            </a:endParaRPr>
          </a:p>
          <a:p>
            <a:endParaRPr lang="as-IN" sz="800" dirty="0">
              <a:latin typeface="Nikosh" pitchFamily="2" charset="0"/>
              <a:cs typeface="Nikosh" pitchFamily="2" charset="0"/>
            </a:endParaRPr>
          </a:p>
          <a:p>
            <a:r>
              <a:rPr lang="as-IN" sz="7500" dirty="0">
                <a:solidFill>
                  <a:srgbClr val="FFFF00"/>
                </a:solidFill>
                <a:latin typeface="Nikosh" pitchFamily="2" charset="0"/>
                <a:cs typeface="Nikosh" pitchFamily="2" charset="0"/>
              </a:rPr>
              <a:t>(৩) </a:t>
            </a:r>
            <a:r>
              <a:rPr lang="en-US" sz="7500" dirty="0" smtClean="0">
                <a:solidFill>
                  <a:srgbClr val="FFFF00"/>
                </a:solidFill>
                <a:latin typeface="Nikosh" pitchFamily="2" charset="0"/>
                <a:cs typeface="Nikosh" pitchFamily="2" charset="0"/>
              </a:rPr>
              <a:t>   </a:t>
            </a:r>
            <a:r>
              <a:rPr lang="as-IN" sz="7500" dirty="0" smtClean="0">
                <a:latin typeface="Nikosh" pitchFamily="2" charset="0"/>
                <a:cs typeface="Nikosh" pitchFamily="2" charset="0"/>
              </a:rPr>
              <a:t>যদি </a:t>
            </a:r>
            <a:r>
              <a:rPr lang="as-IN" sz="7500" dirty="0">
                <a:latin typeface="Nikosh" pitchFamily="2" charset="0"/>
                <a:cs typeface="Nikosh" pitchFamily="2" charset="0"/>
              </a:rPr>
              <a:t>বিচারকারী আদালতের গোচরীভূত হয় যে, তাহার আদালতে বিচারাধীন কোনো ফৌজদারি মামলায় অভিযুক্ত ব্যক্তি একজন সরকারি কর্মচারী, তাহা হইলে আদালত অনতিবিলম্বে বিষয়টি সংশ্লিষ্ট নিয়োগকারী বা নিয়ন্ত্রণকারী কর্তৃপক্ষকে অবহিত করিবে।</a:t>
            </a:r>
          </a:p>
        </p:txBody>
      </p:sp>
    </p:spTree>
    <p:extLst>
      <p:ext uri="{BB962C8B-B14F-4D97-AF65-F5344CB8AC3E}">
        <p14:creationId xmlns:p14="http://schemas.microsoft.com/office/powerpoint/2010/main" val="3075209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Off-page Connector 1"/>
          <p:cNvSpPr/>
          <p:nvPr/>
        </p:nvSpPr>
        <p:spPr>
          <a:xfrm>
            <a:off x="1921669" y="1013619"/>
            <a:ext cx="26974800" cy="16406019"/>
          </a:xfrm>
          <a:prstGeom prst="flowChartOffpageConnector">
            <a:avLst/>
          </a:prstGeom>
          <a:solidFill>
            <a:srgbClr val="CC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9600" b="1" dirty="0">
                <a:latin typeface="Nikosh" pitchFamily="2" charset="0"/>
                <a:cs typeface="Nikosh" pitchFamily="2" charset="0"/>
              </a:rPr>
              <a:t>নিয়মিত উপস্থিতির ব্যত্যয়ে বেতন কর্তন</a:t>
            </a:r>
          </a:p>
          <a:p>
            <a:r>
              <a:rPr lang="as-IN" sz="7200" dirty="0" smtClean="0">
                <a:ln>
                  <a:solidFill>
                    <a:srgbClr val="92D050"/>
                  </a:solidFill>
                </a:ln>
                <a:latin typeface="Nikosh" pitchFamily="2" charset="0"/>
                <a:cs typeface="Nikosh" pitchFamily="2" charset="0"/>
              </a:rPr>
              <a:t>(</a:t>
            </a:r>
            <a:r>
              <a:rPr lang="as-IN" sz="7200" dirty="0">
                <a:ln>
                  <a:solidFill>
                    <a:srgbClr val="92D050"/>
                  </a:solidFill>
                </a:ln>
                <a:latin typeface="Nikosh" pitchFamily="2" charset="0"/>
                <a:cs typeface="Nikosh" pitchFamily="2" charset="0"/>
              </a:rPr>
              <a:t>১) </a:t>
            </a:r>
            <a:r>
              <a:rPr lang="en-US" sz="7200" dirty="0" smtClean="0">
                <a:ln>
                  <a:solidFill>
                    <a:srgbClr val="92D050"/>
                  </a:solidFill>
                </a:ln>
                <a:latin typeface="Nikosh" pitchFamily="2" charset="0"/>
                <a:cs typeface="Nikosh" pitchFamily="2" charset="0"/>
              </a:rPr>
              <a:t>     </a:t>
            </a:r>
            <a:r>
              <a:rPr lang="as-IN" sz="7200" dirty="0" smtClean="0">
                <a:ln>
                  <a:solidFill>
                    <a:srgbClr val="92D050"/>
                  </a:solidFill>
                </a:ln>
                <a:latin typeface="Nikosh" pitchFamily="2" charset="0"/>
                <a:cs typeface="Nikosh" pitchFamily="2" charset="0"/>
              </a:rPr>
              <a:t>কোনো </a:t>
            </a:r>
            <a:r>
              <a:rPr lang="as-IN" sz="7200" dirty="0">
                <a:ln>
                  <a:solidFill>
                    <a:srgbClr val="92D050"/>
                  </a:solidFill>
                </a:ln>
                <a:latin typeface="Nikosh" pitchFamily="2" charset="0"/>
                <a:cs typeface="Nikosh" pitchFamily="2" charset="0"/>
              </a:rPr>
              <a:t>কর্মচারী অফিস বা কর্মস্থলে উপস্থিতি সংক্রান্ত বিধির কোনো বিধান বা সরকারি আদেশ লঙ্ঘন করিলে তজ্জন্য, উপযুক্ত কর্তৃপক্ষ, সংশ্লিষ্ট কর্মচারীকে কারণ দর্শাইবার যুক্তিসঙ্গত সুযোগ প্রদান করিয়া, এতৎসংক্রান্ত বিধিতে উল্লিখিত বিধান অনুসারে উক্ত কর্মচারীর বেতন কর্তন করিতে পারিবে।</a:t>
            </a:r>
            <a:r>
              <a:rPr lang="as-IN" sz="7200" dirty="0">
                <a:latin typeface="Nikosh" pitchFamily="2" charset="0"/>
                <a:cs typeface="Nikosh" pitchFamily="2" charset="0"/>
              </a:rPr>
              <a:t> </a:t>
            </a:r>
          </a:p>
          <a:p>
            <a:r>
              <a:rPr lang="as-IN" sz="7200" dirty="0">
                <a:latin typeface="Nikosh" pitchFamily="2" charset="0"/>
                <a:cs typeface="Nikosh" pitchFamily="2" charset="0"/>
              </a:rPr>
              <a:t>(২) </a:t>
            </a:r>
            <a:r>
              <a:rPr lang="en-US" sz="7200" dirty="0" smtClean="0">
                <a:latin typeface="Nikosh" pitchFamily="2" charset="0"/>
                <a:cs typeface="Nikosh" pitchFamily="2" charset="0"/>
              </a:rPr>
              <a:t>    </a:t>
            </a:r>
            <a:r>
              <a:rPr lang="as-IN" sz="7200" dirty="0">
                <a:ln>
                  <a:solidFill>
                    <a:srgbClr val="92D050"/>
                  </a:solidFill>
                </a:ln>
                <a:latin typeface="Nikosh" pitchFamily="2" charset="0"/>
                <a:cs typeface="Nikosh" pitchFamily="2" charset="0"/>
              </a:rPr>
              <a:t>উপ-ধারা (১) এর অধীন প্রদত্ত আদেশ দ্বারা সংক্ষুব্ধ কর্মচারী, অনুরূপ আদেশ প্রদানকারী কর্তৃপক্ষের নিকট পুনর্বিবেচনার আবেদন করিতে পারিবেন। </a:t>
            </a:r>
          </a:p>
          <a:p>
            <a:r>
              <a:rPr lang="as-IN" sz="7200" dirty="0">
                <a:latin typeface="Nikosh" pitchFamily="2" charset="0"/>
                <a:cs typeface="Nikosh" pitchFamily="2" charset="0"/>
              </a:rPr>
              <a:t>(৩) </a:t>
            </a:r>
            <a:r>
              <a:rPr lang="en-US" sz="7200" dirty="0" smtClean="0">
                <a:latin typeface="Nikosh" pitchFamily="2" charset="0"/>
                <a:cs typeface="Nikosh" pitchFamily="2" charset="0"/>
              </a:rPr>
              <a:t>    </a:t>
            </a:r>
            <a:r>
              <a:rPr lang="as-IN" sz="7200" dirty="0">
                <a:ln>
                  <a:solidFill>
                    <a:srgbClr val="92D050"/>
                  </a:solidFill>
                </a:ln>
                <a:latin typeface="Nikosh" pitchFamily="2" charset="0"/>
                <a:cs typeface="Nikosh" pitchFamily="2" charset="0"/>
              </a:rPr>
              <a:t>উপ-ধারা (২) এর অধীন পুনর্বিবেচনার কোনো আবেদন করা হইলে, আদেশ প্রদানকারী কর্তৃপক্ষ, সংশ্লিষ্ট কর্মচারীকে শুনানির যুক্তিসঙ্গত সুযোগ প্রদান করিয়া, উপ-ধারা (১) এর অধীন প্রদত্ত আদেশ সংশোধন বা বাতিল করিতে অথবা বহাল রাখিতে পারিবে।</a:t>
            </a:r>
          </a:p>
        </p:txBody>
      </p:sp>
    </p:spTree>
    <p:extLst>
      <p:ext uri="{BB962C8B-B14F-4D97-AF65-F5344CB8AC3E}">
        <p14:creationId xmlns:p14="http://schemas.microsoft.com/office/powerpoint/2010/main" val="2569681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Off-page Connector 2"/>
          <p:cNvSpPr/>
          <p:nvPr/>
        </p:nvSpPr>
        <p:spPr>
          <a:xfrm>
            <a:off x="1235869" y="1001326"/>
            <a:ext cx="28651200" cy="16406019"/>
          </a:xfrm>
          <a:prstGeom prst="flowChartOffpageConnector">
            <a:avLst/>
          </a:prstGeom>
        </p:spPr>
        <p:style>
          <a:lnRef idx="0">
            <a:schemeClr val="accent5"/>
          </a:lnRef>
          <a:fillRef idx="3">
            <a:schemeClr val="accent5"/>
          </a:fillRef>
          <a:effectRef idx="3">
            <a:schemeClr val="accent5"/>
          </a:effectRef>
          <a:fontRef idx="minor">
            <a:schemeClr val="lt1"/>
          </a:fontRef>
        </p:style>
        <p:txBody>
          <a:bodyPr rtlCol="0" anchor="ctr"/>
          <a:lstStyle/>
          <a:p>
            <a:endParaRPr lang="en-US" sz="10000" dirty="0" smtClean="0">
              <a:latin typeface="Nikosh" pitchFamily="2" charset="0"/>
              <a:cs typeface="Nikosh" pitchFamily="2" charset="0"/>
            </a:endParaRPr>
          </a:p>
          <a:p>
            <a:pPr algn="ctr"/>
            <a:r>
              <a:rPr lang="as-IN" sz="7200" b="1" dirty="0">
                <a:ln>
                  <a:solidFill>
                    <a:srgbClr val="00B050"/>
                  </a:solidFill>
                </a:ln>
                <a:solidFill>
                  <a:schemeClr val="tx1"/>
                </a:solidFill>
                <a:latin typeface="Nikosh" pitchFamily="2" charset="0"/>
                <a:cs typeface="Nikosh" pitchFamily="2" charset="0"/>
              </a:rPr>
              <a:t>সাময়িক বরখাস্ত</a:t>
            </a:r>
          </a:p>
          <a:p>
            <a:r>
              <a:rPr lang="as-IN" sz="7200" dirty="0" smtClean="0">
                <a:latin typeface="Nikosh" pitchFamily="2" charset="0"/>
                <a:cs typeface="Nikosh" pitchFamily="2" charset="0"/>
              </a:rPr>
              <a:t>(</a:t>
            </a:r>
            <a:r>
              <a:rPr lang="as-IN" sz="7200" dirty="0">
                <a:latin typeface="Nikosh" pitchFamily="2" charset="0"/>
                <a:cs typeface="Nikosh" pitchFamily="2" charset="0"/>
              </a:rPr>
              <a:t>১) </a:t>
            </a:r>
            <a:r>
              <a:rPr lang="en-US" sz="7200" dirty="0" smtClean="0">
                <a:latin typeface="Nikosh" pitchFamily="2" charset="0"/>
                <a:cs typeface="Nikosh" pitchFamily="2" charset="0"/>
              </a:rPr>
              <a:t>     </a:t>
            </a:r>
            <a:r>
              <a:rPr lang="as-IN" sz="7200" dirty="0" smtClean="0">
                <a:latin typeface="Nikosh" pitchFamily="2" charset="0"/>
                <a:cs typeface="Nikosh" pitchFamily="2" charset="0"/>
              </a:rPr>
              <a:t>কোনো </a:t>
            </a:r>
            <a:r>
              <a:rPr lang="as-IN" sz="7200" dirty="0">
                <a:latin typeface="Nikosh" pitchFamily="2" charset="0"/>
                <a:cs typeface="Nikosh" pitchFamily="2" charset="0"/>
              </a:rPr>
              <a:t>কর্মচারীর বিরুদ্ধে বিভাগীয় কার্যধারা গ্রহণের প্রস্তাব বা বিভাগীয় কার্যধারা রুজু করা হইলে, সরকার বা নিয়োগকারী কর্তৃপক্ষ অভিযোগের মাত্রা ও প্রকৃতি, অভিযুক্ত কর্মচারীকে তাহার দায়িত্ব হইতে বিরত রাখিবার আবশ্যকতা, তৎকর্তৃক তদন্তকার্যে প্রভাব বিস্তারের আশঙ্কা, ইত্যাদি বিবেচনা করিয়া তাহাকে সাময়িক বরখাস্ত করিতে পারিবে: </a:t>
            </a:r>
            <a:r>
              <a:rPr lang="as-IN" sz="7200" dirty="0" smtClean="0">
                <a:latin typeface="Nikosh" pitchFamily="2" charset="0"/>
                <a:cs typeface="Nikosh" pitchFamily="2" charset="0"/>
              </a:rPr>
              <a:t>তবে </a:t>
            </a:r>
            <a:r>
              <a:rPr lang="as-IN" sz="7200" dirty="0">
                <a:latin typeface="Nikosh" pitchFamily="2" charset="0"/>
                <a:cs typeface="Nikosh" pitchFamily="2" charset="0"/>
              </a:rPr>
              <a:t>শর্ত থাকে যে, সরকার বা নিয়োগকারী কর্তৃপক্ষ অধিকতর সমীচীন মনে করিলে, এইরূপ কর্মচারীকে সাময়িক বরখাস্ত করিবার পরিবর্তে, লিখিত আদেশ দ্বারা, তাহার ছুটির প্রাপ্যতা সাপেক্ষে, উক্ত আদেশে উল্লিখিত তারিখ হইতে ছুটিতে গমনের নির্দেশ প্রদান করিতে পারিবে। </a:t>
            </a:r>
          </a:p>
          <a:p>
            <a:r>
              <a:rPr lang="as-IN" sz="7200" dirty="0">
                <a:latin typeface="Nikosh" pitchFamily="2" charset="0"/>
                <a:cs typeface="Nikosh" pitchFamily="2" charset="0"/>
              </a:rPr>
              <a:t>(২) </a:t>
            </a:r>
            <a:r>
              <a:rPr lang="en-US" sz="7200" dirty="0" smtClean="0">
                <a:latin typeface="Nikosh" pitchFamily="2" charset="0"/>
                <a:cs typeface="Nikosh" pitchFamily="2" charset="0"/>
              </a:rPr>
              <a:t>    </a:t>
            </a:r>
            <a:r>
              <a:rPr lang="as-IN" sz="7200" dirty="0" smtClean="0">
                <a:latin typeface="Nikosh" pitchFamily="2" charset="0"/>
                <a:cs typeface="Nikosh" pitchFamily="2" charset="0"/>
              </a:rPr>
              <a:t>কোনো </a:t>
            </a:r>
            <a:r>
              <a:rPr lang="as-IN" sz="7200" dirty="0">
                <a:latin typeface="Nikosh" pitchFamily="2" charset="0"/>
                <a:cs typeface="Nikosh" pitchFamily="2" charset="0"/>
              </a:rPr>
              <a:t>কর্মচারী দেনার দায়ে কারাগারে আটক থাকিলে, অথবা কোনো ফৌজদারি মামলায় গ্রেফতার হইলে বা তাহার বিরুদ্ধে অভিযোগপত্র গৃহীত হইলে, সরকার বা নিয়োগকারী কর্তৃপক্ষ উক্তরূপ আটক, গ্রেফতার বা অভিযোগপত্র গ্রহণের দিন হইতে তাহাকে সাময়িক বরখাস্ত করিতে পারিবে। </a:t>
            </a:r>
          </a:p>
          <a:p>
            <a:r>
              <a:rPr lang="as-IN" sz="7200" dirty="0">
                <a:latin typeface="Nikosh" pitchFamily="2" charset="0"/>
                <a:cs typeface="Nikosh" pitchFamily="2" charset="0"/>
              </a:rPr>
              <a:t>(৩) কোনো সরকারি কর্মচারী তাহার বিরুদ্ধে আনীত অভিযোগ হইতে অব্যাহতি বা খালাসপ্রাপ্ত হইলে, তাহার সাময়িক বরখাস্ত আদেশ, যদি থাকে, প্রত্যাহার করিতে হইবে</a:t>
            </a:r>
            <a:r>
              <a:rPr lang="as-IN" sz="7200" dirty="0" smtClean="0">
                <a:latin typeface="Nikosh" pitchFamily="2" charset="0"/>
                <a:cs typeface="Nikosh" pitchFamily="2" charset="0"/>
              </a:rPr>
              <a:t>।</a:t>
            </a:r>
            <a:endParaRPr lang="as-IN" sz="7200" dirty="0">
              <a:latin typeface="Nikosh" pitchFamily="2" charset="0"/>
              <a:cs typeface="Nikosh" pitchFamily="2" charset="0"/>
            </a:endParaRPr>
          </a:p>
        </p:txBody>
      </p:sp>
    </p:spTree>
    <p:extLst>
      <p:ext uri="{BB962C8B-B14F-4D97-AF65-F5344CB8AC3E}">
        <p14:creationId xmlns:p14="http://schemas.microsoft.com/office/powerpoint/2010/main" val="260917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5015" y="16964840"/>
            <a:ext cx="31162864" cy="507979"/>
            <a:chOff x="92868" y="15540058"/>
            <a:chExt cx="31089601" cy="484961"/>
          </a:xfrm>
        </p:grpSpPr>
        <p:sp>
          <p:nvSpPr>
            <p:cNvPr id="3" name="Rectangle 2"/>
            <p:cNvSpPr/>
            <p:nvPr/>
          </p:nvSpPr>
          <p:spPr>
            <a:xfrm>
              <a:off x="92868" y="15540058"/>
              <a:ext cx="31089601" cy="484961"/>
            </a:xfrm>
            <a:prstGeom prst="rect">
              <a:avLst/>
            </a:prstGeom>
            <a:solidFill>
              <a:srgbClr val="00330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ym typeface="Symbol"/>
                </a:rPr>
                <a:t> </a:t>
              </a:r>
              <a:r>
                <a:rPr lang="en-US" b="1" dirty="0" smtClean="0">
                  <a:solidFill>
                    <a:schemeClr val="tx1"/>
                  </a:solidFill>
                  <a:sym typeface="Symbol"/>
                </a:rPr>
                <a:t>≈≈≈ </a:t>
              </a:r>
              <a:r>
                <a:rPr lang="en-US" dirty="0" smtClean="0">
                  <a:sym typeface="Symbol"/>
                </a:rPr>
                <a:t>       </a:t>
              </a:r>
              <a:endParaRPr lang="en-US" dirty="0">
                <a:solidFill>
                  <a:schemeClr val="tx1"/>
                </a:solidFill>
              </a:endParaRPr>
            </a:p>
          </p:txBody>
        </p:sp>
        <p:cxnSp>
          <p:nvCxnSpPr>
            <p:cNvPr id="4" name="Straight Connector 3"/>
            <p:cNvCxnSpPr/>
            <p:nvPr/>
          </p:nvCxnSpPr>
          <p:spPr>
            <a:xfrm flipV="1">
              <a:off x="284924" y="15782538"/>
              <a:ext cx="14631295" cy="13881"/>
            </a:xfrm>
            <a:prstGeom prst="line">
              <a:avLst/>
            </a:prstGeom>
            <a:ln w="130175">
              <a:solidFill>
                <a:srgbClr val="FFFF00"/>
              </a:solidFill>
              <a:headEnd type="oval" w="med" len="med"/>
              <a:tailEnd type="oval" w="med" len="med"/>
            </a:ln>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16711044" y="15796419"/>
              <a:ext cx="14321597" cy="0"/>
            </a:xfrm>
            <a:prstGeom prst="line">
              <a:avLst/>
            </a:prstGeom>
            <a:ln w="130175">
              <a:solidFill>
                <a:srgbClr val="FFFF00"/>
              </a:solidFill>
              <a:headEnd type="oval" w="med" len="med"/>
              <a:tailEnd type="oval" w="med" len="med"/>
            </a:ln>
          </p:spPr>
          <p:style>
            <a:lnRef idx="3">
              <a:schemeClr val="dk1"/>
            </a:lnRef>
            <a:fillRef idx="0">
              <a:schemeClr val="dk1"/>
            </a:fillRef>
            <a:effectRef idx="2">
              <a:schemeClr val="dk1"/>
            </a:effectRef>
            <a:fontRef idx="minor">
              <a:schemeClr val="tx1"/>
            </a:fontRef>
          </p:style>
        </p:cxnSp>
      </p:grpSp>
      <p:sp>
        <p:nvSpPr>
          <p:cNvPr id="7" name="Flowchart: Off-page Connector 6"/>
          <p:cNvSpPr/>
          <p:nvPr/>
        </p:nvSpPr>
        <p:spPr>
          <a:xfrm>
            <a:off x="1997869" y="393584"/>
            <a:ext cx="27508199" cy="16406019"/>
          </a:xfrm>
          <a:prstGeom prst="flowChartOffpageConnector">
            <a:avLst/>
          </a:prstGeom>
        </p:spPr>
        <p:style>
          <a:lnRef idx="1">
            <a:schemeClr val="dk1"/>
          </a:lnRef>
          <a:fillRef idx="3">
            <a:schemeClr val="dk1"/>
          </a:fillRef>
          <a:effectRef idx="2">
            <a:schemeClr val="dk1"/>
          </a:effectRef>
          <a:fontRef idx="minor">
            <a:schemeClr val="lt1"/>
          </a:fontRef>
        </p:style>
        <p:txBody>
          <a:bodyPr rtlCol="0" anchor="ctr"/>
          <a:lstStyle/>
          <a:p>
            <a:endParaRPr lang="en-US" sz="12000" dirty="0" smtClean="0">
              <a:latin typeface="Nikosh" pitchFamily="2" charset="0"/>
              <a:cs typeface="Nikosh" pitchFamily="2" charset="0"/>
            </a:endParaRPr>
          </a:p>
          <a:p>
            <a:pPr algn="ctr"/>
            <a:r>
              <a:rPr lang="as-IN" sz="8000" b="1" dirty="0">
                <a:ln>
                  <a:solidFill>
                    <a:srgbClr val="FFFF00"/>
                  </a:solidFill>
                </a:ln>
                <a:solidFill>
                  <a:srgbClr val="002060"/>
                </a:solidFill>
                <a:latin typeface="Nikosh" pitchFamily="2" charset="0"/>
                <a:cs typeface="Nikosh" pitchFamily="2" charset="0"/>
              </a:rPr>
              <a:t>সরকারি কর্মচারীর অনুসরণীয় নীতি, আচরণ, শৃঙ্খলা, ইত্যাদি</a:t>
            </a:r>
          </a:p>
          <a:p>
            <a:pPr algn="ctr"/>
            <a:r>
              <a:rPr lang="as-IN" sz="8000" b="1" dirty="0">
                <a:ln>
                  <a:solidFill>
                    <a:srgbClr val="FFFF00"/>
                  </a:solidFill>
                </a:ln>
                <a:solidFill>
                  <a:srgbClr val="002060"/>
                </a:solidFill>
                <a:latin typeface="Nikosh" pitchFamily="2" charset="0"/>
                <a:cs typeface="Nikosh" pitchFamily="2" charset="0"/>
              </a:rPr>
              <a:t>বিদেশি রাষ্ট্রের নাগরিকত্ব গ্রহণ করিবার কারণে চাকরির অবসান</a:t>
            </a:r>
          </a:p>
          <a:p>
            <a:r>
              <a:rPr lang="as-IN" sz="8000" dirty="0" smtClean="0">
                <a:solidFill>
                  <a:srgbClr val="FFFF00"/>
                </a:solidFill>
                <a:latin typeface="Nikosh" pitchFamily="2" charset="0"/>
                <a:cs typeface="Nikosh" pitchFamily="2" charset="0"/>
              </a:rPr>
              <a:t>(</a:t>
            </a:r>
            <a:r>
              <a:rPr lang="as-IN" sz="8000" dirty="0">
                <a:solidFill>
                  <a:srgbClr val="FFFF00"/>
                </a:solidFill>
                <a:latin typeface="Nikosh" pitchFamily="2" charset="0"/>
                <a:cs typeface="Nikosh" pitchFamily="2" charset="0"/>
              </a:rPr>
              <a:t>১) </a:t>
            </a:r>
            <a:r>
              <a:rPr lang="en-US" sz="8000" dirty="0" smtClean="0">
                <a:solidFill>
                  <a:srgbClr val="FFFF00"/>
                </a:solidFill>
                <a:latin typeface="Nikosh" pitchFamily="2" charset="0"/>
                <a:cs typeface="Nikosh" pitchFamily="2" charset="0"/>
              </a:rPr>
              <a:t>   </a:t>
            </a:r>
            <a:r>
              <a:rPr lang="as-IN" sz="8000" dirty="0" smtClean="0">
                <a:latin typeface="Nikosh" pitchFamily="2" charset="0"/>
                <a:cs typeface="Nikosh" pitchFamily="2" charset="0"/>
              </a:rPr>
              <a:t>আপাতত </a:t>
            </a:r>
            <a:r>
              <a:rPr lang="as-IN" sz="8000" dirty="0">
                <a:latin typeface="Nikosh" pitchFamily="2" charset="0"/>
                <a:cs typeface="Nikosh" pitchFamily="2" charset="0"/>
              </a:rPr>
              <a:t>বলবৎ অন্য কোনো আইনে যাহা কিছুই থাকুক না কেন, কোনো সরকারি কর্মচারী বিদেশি কোনো রাষ্ট্রের নাগরিকত্ব গ্রহণ করিতে পারিবেন না। </a:t>
            </a:r>
          </a:p>
          <a:p>
            <a:r>
              <a:rPr lang="as-IN" sz="8000" dirty="0">
                <a:solidFill>
                  <a:srgbClr val="FFFF00"/>
                </a:solidFill>
                <a:latin typeface="Nikosh" pitchFamily="2" charset="0"/>
                <a:cs typeface="Nikosh" pitchFamily="2" charset="0"/>
              </a:rPr>
              <a:t>(২) </a:t>
            </a:r>
            <a:r>
              <a:rPr lang="en-US" sz="8000" dirty="0" smtClean="0">
                <a:solidFill>
                  <a:srgbClr val="FFFF00"/>
                </a:solidFill>
                <a:latin typeface="Nikosh" pitchFamily="2" charset="0"/>
                <a:cs typeface="Nikosh" pitchFamily="2" charset="0"/>
              </a:rPr>
              <a:t>  </a:t>
            </a:r>
            <a:r>
              <a:rPr lang="as-IN" sz="8000" dirty="0" smtClean="0">
                <a:latin typeface="Nikosh" pitchFamily="2" charset="0"/>
                <a:cs typeface="Nikosh" pitchFamily="2" charset="0"/>
              </a:rPr>
              <a:t>কোনো </a:t>
            </a:r>
            <a:r>
              <a:rPr lang="as-IN" sz="8000" dirty="0">
                <a:latin typeface="Nikosh" pitchFamily="2" charset="0"/>
                <a:cs typeface="Nikosh" pitchFamily="2" charset="0"/>
              </a:rPr>
              <a:t>কর্মচারী উপ-ধারা (১) এর বিধান লঙ্ঘন করিয়া বিদেশি রাষ্ট্রের নাগরিকত্ব গ্রহণ করিলে, সরকার বা, ক্ষেত্রমত, নিয়োগকারী কর্তৃপক্ষ, সংশ্লিষ্ট কর্মচারীকে কারণ দর্শাইবার যুক্তিসঙ্গত সুযোগ প্রদান করিয়া, তাহার চাকরি অবসানের আদেশ প্রদান করিতে পারিবে। </a:t>
            </a:r>
          </a:p>
          <a:p>
            <a:r>
              <a:rPr lang="as-IN" sz="8000" dirty="0">
                <a:solidFill>
                  <a:srgbClr val="FFFF00"/>
                </a:solidFill>
                <a:latin typeface="Nikosh" pitchFamily="2" charset="0"/>
                <a:cs typeface="Nikosh" pitchFamily="2" charset="0"/>
              </a:rPr>
              <a:t>(৩) </a:t>
            </a:r>
            <a:r>
              <a:rPr lang="en-US" sz="8000" dirty="0" smtClean="0">
                <a:solidFill>
                  <a:srgbClr val="FFFF00"/>
                </a:solidFill>
                <a:latin typeface="Nikosh" pitchFamily="2" charset="0"/>
                <a:cs typeface="Nikosh" pitchFamily="2" charset="0"/>
              </a:rPr>
              <a:t>  </a:t>
            </a:r>
            <a:r>
              <a:rPr lang="as-IN" sz="8000" dirty="0" smtClean="0">
                <a:latin typeface="Nikosh" pitchFamily="2" charset="0"/>
                <a:cs typeface="Nikosh" pitchFamily="2" charset="0"/>
              </a:rPr>
              <a:t>উপ-ধারা </a:t>
            </a:r>
            <a:r>
              <a:rPr lang="as-IN" sz="8000" dirty="0">
                <a:latin typeface="Nikosh" pitchFamily="2" charset="0"/>
                <a:cs typeface="Nikosh" pitchFamily="2" charset="0"/>
              </a:rPr>
              <a:t>(২) এর অধীন আদেশ প্রদানের ক্ষেত্রে কোনো বিভাগীয় কার্যধারা রুজু করিবার প্রয়োজন হইবে না। </a:t>
            </a:r>
          </a:p>
          <a:p>
            <a:r>
              <a:rPr lang="as-IN" sz="8000" dirty="0">
                <a:solidFill>
                  <a:srgbClr val="FFFF00"/>
                </a:solidFill>
                <a:latin typeface="Nikosh" pitchFamily="2" charset="0"/>
                <a:cs typeface="Nikosh" pitchFamily="2" charset="0"/>
              </a:rPr>
              <a:t>(৪) </a:t>
            </a:r>
            <a:r>
              <a:rPr lang="en-US" sz="8000" dirty="0" smtClean="0">
                <a:solidFill>
                  <a:srgbClr val="FFFF00"/>
                </a:solidFill>
                <a:latin typeface="Nikosh" pitchFamily="2" charset="0"/>
                <a:cs typeface="Nikosh" pitchFamily="2" charset="0"/>
              </a:rPr>
              <a:t>   </a:t>
            </a:r>
            <a:r>
              <a:rPr lang="as-IN" sz="8000" dirty="0" smtClean="0">
                <a:latin typeface="Nikosh" pitchFamily="2" charset="0"/>
                <a:cs typeface="Nikosh" pitchFamily="2" charset="0"/>
              </a:rPr>
              <a:t>উপ-ধারা </a:t>
            </a:r>
            <a:r>
              <a:rPr lang="as-IN" sz="8000" dirty="0">
                <a:latin typeface="Nikosh" pitchFamily="2" charset="0"/>
                <a:cs typeface="Nikosh" pitchFamily="2" charset="0"/>
              </a:rPr>
              <a:t>(২) এর অধীন প্রদত্ত আদেশ চূড়ান্ত হইবে।</a:t>
            </a:r>
          </a:p>
        </p:txBody>
      </p:sp>
    </p:spTree>
    <p:extLst>
      <p:ext uri="{BB962C8B-B14F-4D97-AF65-F5344CB8AC3E}">
        <p14:creationId xmlns:p14="http://schemas.microsoft.com/office/powerpoint/2010/main" val="3222525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468" y="1928019"/>
            <a:ext cx="30649069" cy="11910953"/>
          </a:xfrm>
          <a:prstGeom prst="rect">
            <a:avLst/>
          </a:prstGeom>
        </p:spPr>
        <p:txBody>
          <a:bodyPr wrap="square">
            <a:spAutoFit/>
          </a:bodyPr>
          <a:lstStyle/>
          <a:p>
            <a:pPr algn="ctr"/>
            <a:r>
              <a:rPr lang="as-IN" sz="9600" b="1" dirty="0">
                <a:ln>
                  <a:solidFill>
                    <a:srgbClr val="660066"/>
                  </a:solidFill>
                </a:ln>
                <a:solidFill>
                  <a:srgbClr val="FF33CC"/>
                </a:solidFill>
                <a:latin typeface="Nikosh" pitchFamily="2" charset="0"/>
                <a:cs typeface="Nikosh" pitchFamily="2" charset="0"/>
              </a:rPr>
              <a:t>ক্ষতিপূরণ আদায়ের পদ্ধতি</a:t>
            </a:r>
          </a:p>
          <a:p>
            <a:r>
              <a:rPr lang="as-IN" sz="9600" dirty="0" smtClean="0">
                <a:latin typeface="Nikosh" pitchFamily="2" charset="0"/>
                <a:cs typeface="Nikosh" pitchFamily="2" charset="0"/>
              </a:rPr>
              <a:t>(১</a:t>
            </a:r>
            <a:r>
              <a:rPr lang="as-IN" sz="9600" dirty="0">
                <a:latin typeface="Nikosh" pitchFamily="2" charset="0"/>
                <a:cs typeface="Nikosh" pitchFamily="2" charset="0"/>
              </a:rPr>
              <a:t>) </a:t>
            </a:r>
            <a:r>
              <a:rPr lang="en-US" sz="9600" dirty="0" smtClean="0">
                <a:latin typeface="Nikosh" pitchFamily="2" charset="0"/>
                <a:cs typeface="Nikosh" pitchFamily="2" charset="0"/>
              </a:rPr>
              <a:t>  </a:t>
            </a:r>
            <a:r>
              <a:rPr lang="as-IN" sz="9600" dirty="0" smtClean="0">
                <a:latin typeface="Nikosh" pitchFamily="2" charset="0"/>
                <a:cs typeface="Nikosh" pitchFamily="2" charset="0"/>
              </a:rPr>
              <a:t>ধারা </a:t>
            </a:r>
            <a:r>
              <a:rPr lang="as-IN" sz="9600" dirty="0">
                <a:latin typeface="Nikosh" pitchFamily="2" charset="0"/>
                <a:cs typeface="Nikosh" pitchFamily="2" charset="0"/>
              </a:rPr>
              <a:t>৩২ এর দফা (ক) এর উপ-দফা (ঈ) এ উল্লিখিত ক্ষতিপূরণের অর্থ দায়ী কর্মচারীর নিকট হইতে আদায় করিতে হইবে। </a:t>
            </a:r>
          </a:p>
          <a:p>
            <a:r>
              <a:rPr lang="as-IN" sz="9600" dirty="0">
                <a:latin typeface="Nikosh" pitchFamily="2" charset="0"/>
                <a:cs typeface="Nikosh" pitchFamily="2" charset="0"/>
              </a:rPr>
              <a:t>(২) </a:t>
            </a:r>
            <a:r>
              <a:rPr lang="en-US" sz="9600" dirty="0" smtClean="0">
                <a:latin typeface="Nikosh" pitchFamily="2" charset="0"/>
                <a:cs typeface="Nikosh" pitchFamily="2" charset="0"/>
              </a:rPr>
              <a:t>  </a:t>
            </a:r>
            <a:r>
              <a:rPr lang="as-IN" sz="9600" dirty="0" smtClean="0">
                <a:latin typeface="Nikosh" pitchFamily="2" charset="0"/>
                <a:cs typeface="Nikosh" pitchFamily="2" charset="0"/>
              </a:rPr>
              <a:t>দায়ী </a:t>
            </a:r>
            <a:r>
              <a:rPr lang="as-IN" sz="9600" dirty="0">
                <a:latin typeface="Nikosh" pitchFamily="2" charset="0"/>
                <a:cs typeface="Nikosh" pitchFamily="2" charset="0"/>
              </a:rPr>
              <a:t>কর্মচারীর নিকট হইতে উপ-ধারা (১) এর অধীন ক্ষতিপূরণের অর্থ আদায় করা সম্ভব না হইলে, উহা তাহার বেতন, ভাতা বা প্রাপ্য অন্য কোনো আর্থিক সুবিধা হইতে কর্তনপূর্বক আদায় করা যাইবে, এবং অনুরূপভাবে আদায় করা সম্ভব না হইলে, উহা </a:t>
            </a:r>
            <a:r>
              <a:rPr lang="en-US" sz="9600" dirty="0">
                <a:latin typeface="Times New Roman" pitchFamily="18" charset="0"/>
                <a:cs typeface="Times New Roman" pitchFamily="18" charset="0"/>
                <a:hlinkClick r:id="rId2" tooltip="Public Demands Recovery Act, 1913 "/>
              </a:rPr>
              <a:t>Public Demands Recovery Act, 1913 </a:t>
            </a:r>
            <a:r>
              <a:rPr lang="en-US" sz="9600" dirty="0">
                <a:latin typeface="Times New Roman" pitchFamily="18" charset="0"/>
                <a:cs typeface="Times New Roman" pitchFamily="18" charset="0"/>
              </a:rPr>
              <a:t>(Bengal Act No. III of 1913) </a:t>
            </a:r>
            <a:r>
              <a:rPr lang="as-IN" sz="9600" dirty="0">
                <a:latin typeface="Nikosh" pitchFamily="2" charset="0"/>
                <a:cs typeface="Nikosh" pitchFamily="2" charset="0"/>
              </a:rPr>
              <a:t>এর অধীন সরকারি পাওনা হিসাবে আদায়যোগ্য হইবে।</a:t>
            </a:r>
          </a:p>
        </p:txBody>
      </p:sp>
    </p:spTree>
    <p:extLst>
      <p:ext uri="{BB962C8B-B14F-4D97-AF65-F5344CB8AC3E}">
        <p14:creationId xmlns:p14="http://schemas.microsoft.com/office/powerpoint/2010/main" val="527777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6" y="0"/>
            <a:ext cx="31030070" cy="17419638"/>
          </a:xfrm>
          <a:prstGeom prst="rect">
            <a:avLst/>
          </a:prstGeom>
        </p:spPr>
      </p:pic>
      <p:grpSp>
        <p:nvGrpSpPr>
          <p:cNvPr id="2" name="Group 1"/>
          <p:cNvGrpSpPr/>
          <p:nvPr/>
        </p:nvGrpSpPr>
        <p:grpSpPr>
          <a:xfrm>
            <a:off x="7376" y="0"/>
            <a:ext cx="31030070" cy="17419638"/>
            <a:chOff x="432670" y="-2927313"/>
            <a:chExt cx="30597399" cy="9404160"/>
          </a:xfrm>
          <a:solidFill>
            <a:srgbClr val="003300"/>
          </a:solidFill>
        </p:grpSpPr>
        <p:sp>
          <p:nvSpPr>
            <p:cNvPr id="3" name="Rectangle 5"/>
            <p:cNvSpPr/>
            <p:nvPr/>
          </p:nvSpPr>
          <p:spPr>
            <a:xfrm>
              <a:off x="432670" y="-2927313"/>
              <a:ext cx="15769374" cy="5570784"/>
            </a:xfrm>
            <a:custGeom>
              <a:avLst/>
              <a:gdLst>
                <a:gd name="connsiteX0" fmla="*/ 0 w 25543669"/>
                <a:gd name="connsiteY0" fmla="*/ 0 h 3299619"/>
                <a:gd name="connsiteX1" fmla="*/ 25543669 w 25543669"/>
                <a:gd name="connsiteY1" fmla="*/ 0 h 3299619"/>
                <a:gd name="connsiteX2" fmla="*/ 25543669 w 25543669"/>
                <a:gd name="connsiteY2" fmla="*/ 3299619 h 3299619"/>
                <a:gd name="connsiteX3" fmla="*/ 0 w 25543669"/>
                <a:gd name="connsiteY3" fmla="*/ 3299619 h 3299619"/>
                <a:gd name="connsiteX4" fmla="*/ 0 w 25543669"/>
                <a:gd name="connsiteY4" fmla="*/ 0 h 3299619"/>
                <a:gd name="connsiteX0" fmla="*/ 0 w 25543669"/>
                <a:gd name="connsiteY0" fmla="*/ 0 h 3299619"/>
                <a:gd name="connsiteX1" fmla="*/ 25543669 w 25543669"/>
                <a:gd name="connsiteY1" fmla="*/ 0 h 3299619"/>
                <a:gd name="connsiteX2" fmla="*/ 0 w 25543669"/>
                <a:gd name="connsiteY2" fmla="*/ 3299619 h 3299619"/>
                <a:gd name="connsiteX3" fmla="*/ 0 w 25543669"/>
                <a:gd name="connsiteY3" fmla="*/ 0 h 3299619"/>
                <a:gd name="connsiteX0" fmla="*/ 35170 w 25578839"/>
                <a:gd name="connsiteY0" fmla="*/ 0 h 3440296"/>
                <a:gd name="connsiteX1" fmla="*/ 25578839 w 25578839"/>
                <a:gd name="connsiteY1" fmla="*/ 0 h 3440296"/>
                <a:gd name="connsiteX2" fmla="*/ 0 w 25578839"/>
                <a:gd name="connsiteY2" fmla="*/ 3440296 h 3440296"/>
                <a:gd name="connsiteX3" fmla="*/ 35170 w 25578839"/>
                <a:gd name="connsiteY3"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78839" h="3440296">
                  <a:moveTo>
                    <a:pt x="35170" y="0"/>
                  </a:moveTo>
                  <a:lnTo>
                    <a:pt x="25578839" y="0"/>
                  </a:lnTo>
                  <a:cubicBezTo>
                    <a:pt x="9702496" y="189664"/>
                    <a:pt x="5678183" y="-781253"/>
                    <a:pt x="106424" y="3417703"/>
                  </a:cubicBezTo>
                  <a:cubicBezTo>
                    <a:pt x="77462" y="3439529"/>
                    <a:pt x="35475" y="3432765"/>
                    <a:pt x="0" y="3440296"/>
                  </a:cubicBezTo>
                  <a:lnTo>
                    <a:pt x="35170" y="0"/>
                  </a:lnTo>
                  <a:close/>
                </a:path>
              </a:pathLst>
            </a:custGeom>
            <a:gr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4" name="Rectangle 5"/>
            <p:cNvSpPr/>
            <p:nvPr/>
          </p:nvSpPr>
          <p:spPr>
            <a:xfrm rot="10800000">
              <a:off x="14875669" y="906063"/>
              <a:ext cx="16154400" cy="5570784"/>
            </a:xfrm>
            <a:custGeom>
              <a:avLst/>
              <a:gdLst>
                <a:gd name="connsiteX0" fmla="*/ 0 w 25543669"/>
                <a:gd name="connsiteY0" fmla="*/ 0 h 3299619"/>
                <a:gd name="connsiteX1" fmla="*/ 25543669 w 25543669"/>
                <a:gd name="connsiteY1" fmla="*/ 0 h 3299619"/>
                <a:gd name="connsiteX2" fmla="*/ 25543669 w 25543669"/>
                <a:gd name="connsiteY2" fmla="*/ 3299619 h 3299619"/>
                <a:gd name="connsiteX3" fmla="*/ 0 w 25543669"/>
                <a:gd name="connsiteY3" fmla="*/ 3299619 h 3299619"/>
                <a:gd name="connsiteX4" fmla="*/ 0 w 25543669"/>
                <a:gd name="connsiteY4" fmla="*/ 0 h 3299619"/>
                <a:gd name="connsiteX0" fmla="*/ 0 w 25543669"/>
                <a:gd name="connsiteY0" fmla="*/ 0 h 3299619"/>
                <a:gd name="connsiteX1" fmla="*/ 25543669 w 25543669"/>
                <a:gd name="connsiteY1" fmla="*/ 0 h 3299619"/>
                <a:gd name="connsiteX2" fmla="*/ 0 w 25543669"/>
                <a:gd name="connsiteY2" fmla="*/ 3299619 h 3299619"/>
                <a:gd name="connsiteX3" fmla="*/ 0 w 25543669"/>
                <a:gd name="connsiteY3" fmla="*/ 0 h 3299619"/>
                <a:gd name="connsiteX0" fmla="*/ 35170 w 25578839"/>
                <a:gd name="connsiteY0" fmla="*/ 0 h 3440296"/>
                <a:gd name="connsiteX1" fmla="*/ 25578839 w 25578839"/>
                <a:gd name="connsiteY1" fmla="*/ 0 h 3440296"/>
                <a:gd name="connsiteX2" fmla="*/ 0 w 25578839"/>
                <a:gd name="connsiteY2" fmla="*/ 3440296 h 3440296"/>
                <a:gd name="connsiteX3" fmla="*/ 35170 w 25578839"/>
                <a:gd name="connsiteY3"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 name="connsiteX0" fmla="*/ 35170 w 25578839"/>
                <a:gd name="connsiteY0" fmla="*/ 0 h 3440296"/>
                <a:gd name="connsiteX1" fmla="*/ 25578839 w 25578839"/>
                <a:gd name="connsiteY1" fmla="*/ 0 h 3440296"/>
                <a:gd name="connsiteX2" fmla="*/ 106424 w 25578839"/>
                <a:gd name="connsiteY2" fmla="*/ 3417703 h 3440296"/>
                <a:gd name="connsiteX3" fmla="*/ 0 w 25578839"/>
                <a:gd name="connsiteY3" fmla="*/ 3440296 h 3440296"/>
                <a:gd name="connsiteX4" fmla="*/ 35170 w 25578839"/>
                <a:gd name="connsiteY4" fmla="*/ 0 h 3440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78839" h="3440296">
                  <a:moveTo>
                    <a:pt x="35170" y="0"/>
                  </a:moveTo>
                  <a:lnTo>
                    <a:pt x="25578839" y="0"/>
                  </a:lnTo>
                  <a:cubicBezTo>
                    <a:pt x="9702496" y="189664"/>
                    <a:pt x="5678183" y="-781253"/>
                    <a:pt x="106424" y="3417703"/>
                  </a:cubicBezTo>
                  <a:cubicBezTo>
                    <a:pt x="77462" y="3439529"/>
                    <a:pt x="35475" y="3432765"/>
                    <a:pt x="0" y="3440296"/>
                  </a:cubicBezTo>
                  <a:lnTo>
                    <a:pt x="35170" y="0"/>
                  </a:lnTo>
                  <a:close/>
                </a:path>
              </a:pathLst>
            </a:custGeom>
            <a:gr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7958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5571" y="327819"/>
            <a:ext cx="29946600" cy="166878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FFF00"/>
              </a:solidFill>
              <a:latin typeface="Nikosh" pitchFamily="2" charset="0"/>
              <a:cs typeface="Nikosh" pitchFamily="2" charset="0"/>
            </a:endParaRPr>
          </a:p>
        </p:txBody>
      </p:sp>
      <p:sp>
        <p:nvSpPr>
          <p:cNvPr id="5" name="Rectangle 4"/>
          <p:cNvSpPr/>
          <p:nvPr/>
        </p:nvSpPr>
        <p:spPr>
          <a:xfrm>
            <a:off x="321468" y="1928019"/>
            <a:ext cx="30649069" cy="7478970"/>
          </a:xfrm>
          <a:prstGeom prst="rect">
            <a:avLst/>
          </a:prstGeom>
        </p:spPr>
        <p:txBody>
          <a:bodyPr wrap="square">
            <a:spAutoFit/>
          </a:bodyPr>
          <a:lstStyle/>
          <a:p>
            <a:pPr algn="ctr"/>
            <a:r>
              <a:rPr lang="en-US" sz="9600" b="1" dirty="0" smtClean="0">
                <a:solidFill>
                  <a:srgbClr val="FFFF00"/>
                </a:solidFill>
                <a:latin typeface="Nikosh" pitchFamily="2" charset="0"/>
                <a:cs typeface="Nikosh" pitchFamily="2" charset="0"/>
              </a:rPr>
              <a:t>ধারা-৩ </a:t>
            </a:r>
            <a:r>
              <a:rPr lang="en-US" sz="9600" b="1" dirty="0" err="1" smtClean="0">
                <a:solidFill>
                  <a:srgbClr val="FFFF00"/>
                </a:solidFill>
                <a:latin typeface="Nikosh" pitchFamily="2" charset="0"/>
                <a:cs typeface="Nikosh" pitchFamily="2" charset="0"/>
              </a:rPr>
              <a:t>আইনের</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প্রাধান্য</a:t>
            </a:r>
            <a:endParaRPr lang="en-US" sz="9600" b="1" dirty="0" smtClean="0">
              <a:solidFill>
                <a:srgbClr val="FFFF00"/>
              </a:solidFill>
              <a:latin typeface="Nikosh" pitchFamily="2" charset="0"/>
              <a:cs typeface="Nikosh" pitchFamily="2" charset="0"/>
            </a:endParaRPr>
          </a:p>
          <a:p>
            <a:pPr algn="ctr"/>
            <a:r>
              <a:rPr lang="en-US" sz="9600" b="1" dirty="0" smtClean="0">
                <a:solidFill>
                  <a:srgbClr val="FFFF00"/>
                </a:solidFill>
                <a:latin typeface="Nikosh" pitchFamily="2" charset="0"/>
                <a:cs typeface="Nikosh" pitchFamily="2" charset="0"/>
              </a:rPr>
              <a:t>ধারা-৪ চাকরি </a:t>
            </a:r>
            <a:r>
              <a:rPr lang="en-US" sz="9600" b="1" dirty="0" err="1" smtClean="0">
                <a:solidFill>
                  <a:srgbClr val="FFFF00"/>
                </a:solidFill>
                <a:latin typeface="Nikosh" pitchFamily="2" charset="0"/>
                <a:cs typeface="Nikosh" pitchFamily="2" charset="0"/>
              </a:rPr>
              <a:t>সম্পর্কিত</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অন্যান্য</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বিধানের</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শর্তসাপেক্ষ</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কার্যকারিতা</a:t>
            </a:r>
            <a:endParaRPr lang="en-US" sz="9600" b="1" dirty="0" smtClean="0">
              <a:solidFill>
                <a:srgbClr val="FFFF00"/>
              </a:solidFill>
              <a:latin typeface="Nikosh" pitchFamily="2" charset="0"/>
              <a:cs typeface="Nikosh" pitchFamily="2" charset="0"/>
            </a:endParaRPr>
          </a:p>
          <a:p>
            <a:pPr algn="ctr"/>
            <a:r>
              <a:rPr lang="en-US" sz="9600" b="1" dirty="0" smtClean="0">
                <a:solidFill>
                  <a:srgbClr val="FFFF00"/>
                </a:solidFill>
                <a:latin typeface="Nikosh" pitchFamily="2" charset="0"/>
                <a:cs typeface="Nikosh" pitchFamily="2" charset="0"/>
              </a:rPr>
              <a:t>ধারা-৫ </a:t>
            </a:r>
            <a:r>
              <a:rPr lang="en-US" sz="9600" b="1" dirty="0" err="1" smtClean="0">
                <a:solidFill>
                  <a:srgbClr val="FFFF00"/>
                </a:solidFill>
                <a:latin typeface="Nikosh" pitchFamily="2" charset="0"/>
                <a:cs typeface="Nikosh" pitchFamily="2" charset="0"/>
              </a:rPr>
              <a:t>প্রজাতন্ত্রের</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কর্ম</a:t>
            </a:r>
            <a:r>
              <a:rPr lang="en-US" sz="9600" b="1" dirty="0" smtClean="0">
                <a:solidFill>
                  <a:srgbClr val="FFFF00"/>
                </a:solidFill>
                <a:latin typeface="Nikosh" pitchFamily="2" charset="0"/>
                <a:cs typeface="Nikosh" pitchFamily="2" charset="0"/>
              </a:rPr>
              <a:t> এবং </a:t>
            </a:r>
            <a:r>
              <a:rPr lang="en-US" sz="9600" b="1" dirty="0" err="1" smtClean="0">
                <a:solidFill>
                  <a:srgbClr val="FFFF00"/>
                </a:solidFill>
                <a:latin typeface="Nikosh" pitchFamily="2" charset="0"/>
                <a:cs typeface="Nikosh" pitchFamily="2" charset="0"/>
              </a:rPr>
              <a:t>কর্মবিভাগ</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সূজন</a:t>
            </a:r>
            <a:r>
              <a:rPr lang="en-US" sz="9600" b="1" dirty="0" smtClean="0">
                <a:solidFill>
                  <a:srgbClr val="FFFF00"/>
                </a:solidFill>
                <a:latin typeface="Nikosh" pitchFamily="2" charset="0"/>
                <a:cs typeface="Nikosh" pitchFamily="2" charset="0"/>
              </a:rPr>
              <a:t> ও </a:t>
            </a:r>
            <a:r>
              <a:rPr lang="en-US" sz="9600" b="1" dirty="0" err="1" smtClean="0">
                <a:solidFill>
                  <a:srgbClr val="FFFF00"/>
                </a:solidFill>
                <a:latin typeface="Nikosh" pitchFamily="2" charset="0"/>
                <a:cs typeface="Nikosh" pitchFamily="2" charset="0"/>
              </a:rPr>
              <a:t>পুনর্গঠন</a:t>
            </a:r>
            <a:endParaRPr lang="en-US" sz="9600" b="1" dirty="0" smtClean="0">
              <a:solidFill>
                <a:srgbClr val="FFFF00"/>
              </a:solidFill>
              <a:latin typeface="Nikosh" pitchFamily="2" charset="0"/>
              <a:cs typeface="Nikosh" pitchFamily="2" charset="0"/>
            </a:endParaRPr>
          </a:p>
          <a:p>
            <a:pPr algn="ctr"/>
            <a:r>
              <a:rPr lang="en-US" sz="9600" b="1" dirty="0" smtClean="0">
                <a:solidFill>
                  <a:srgbClr val="FFFF00"/>
                </a:solidFill>
                <a:latin typeface="Nikosh" pitchFamily="2" charset="0"/>
                <a:cs typeface="Nikosh" pitchFamily="2" charset="0"/>
              </a:rPr>
              <a:t>ধারা-৬ </a:t>
            </a:r>
            <a:r>
              <a:rPr lang="en-US" sz="9600" b="1" dirty="0" err="1" smtClean="0">
                <a:solidFill>
                  <a:srgbClr val="FFFF00"/>
                </a:solidFill>
                <a:latin typeface="Nikosh" pitchFamily="2" charset="0"/>
                <a:cs typeface="Nikosh" pitchFamily="2" charset="0"/>
              </a:rPr>
              <a:t>সরকারের</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নিয়ন্ত্রণ</a:t>
            </a:r>
            <a:r>
              <a:rPr lang="en-US" sz="9600" b="1" dirty="0" smtClean="0">
                <a:solidFill>
                  <a:srgbClr val="FFFF00"/>
                </a:solidFill>
                <a:latin typeface="Nikosh" pitchFamily="2" charset="0"/>
                <a:cs typeface="Nikosh" pitchFamily="2" charset="0"/>
              </a:rPr>
              <a:t> ও </a:t>
            </a:r>
            <a:r>
              <a:rPr lang="en-US" sz="9600" b="1" dirty="0" err="1" smtClean="0">
                <a:solidFill>
                  <a:srgbClr val="FFFF00"/>
                </a:solidFill>
                <a:latin typeface="Nikosh" pitchFamily="2" charset="0"/>
                <a:cs typeface="Nikosh" pitchFamily="2" charset="0"/>
              </a:rPr>
              <a:t>এখতিয়ার</a:t>
            </a:r>
            <a:endParaRPr lang="en-US" sz="9600" b="1" dirty="0">
              <a:solidFill>
                <a:srgbClr val="FFFF00"/>
              </a:solidFill>
              <a:latin typeface="Nikosh" pitchFamily="2" charset="0"/>
              <a:cs typeface="Nikosh" pitchFamily="2" charset="0"/>
            </a:endParaRPr>
          </a:p>
          <a:p>
            <a:pPr algn="ctr"/>
            <a:r>
              <a:rPr lang="en-US" sz="9600" b="1" dirty="0" smtClean="0">
                <a:solidFill>
                  <a:srgbClr val="FFFF00"/>
                </a:solidFill>
                <a:latin typeface="Nikosh" pitchFamily="2" charset="0"/>
                <a:cs typeface="Nikosh" pitchFamily="2" charset="0"/>
              </a:rPr>
              <a:t>ধারা-৭ নিয়োগ</a:t>
            </a:r>
            <a:endParaRPr lang="en-US" sz="9600" b="1" dirty="0">
              <a:solidFill>
                <a:srgbClr val="FFFF00"/>
              </a:solidFill>
              <a:latin typeface="Nikosh" pitchFamily="2" charset="0"/>
              <a:cs typeface="Nikosh" pitchFamily="2" charset="0"/>
            </a:endParaRPr>
          </a:p>
        </p:txBody>
      </p:sp>
    </p:spTree>
    <p:extLst>
      <p:ext uri="{BB962C8B-B14F-4D97-AF65-F5344CB8AC3E}">
        <p14:creationId xmlns:p14="http://schemas.microsoft.com/office/powerpoint/2010/main" val="149377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571" y="327819"/>
            <a:ext cx="29946600" cy="16687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solidFill>
                <a:srgbClr val="FFFF00"/>
              </a:solidFill>
              <a:latin typeface="Nikosh" pitchFamily="2" charset="0"/>
              <a:cs typeface="Nikosh" pitchFamily="2" charset="0"/>
            </a:endParaRPr>
          </a:p>
        </p:txBody>
      </p:sp>
      <p:sp>
        <p:nvSpPr>
          <p:cNvPr id="3" name="Rectangle 2"/>
          <p:cNvSpPr/>
          <p:nvPr/>
        </p:nvSpPr>
        <p:spPr>
          <a:xfrm>
            <a:off x="321468" y="1928019"/>
            <a:ext cx="30649069" cy="7478970"/>
          </a:xfrm>
          <a:prstGeom prst="rect">
            <a:avLst/>
          </a:prstGeom>
        </p:spPr>
        <p:txBody>
          <a:bodyPr wrap="square">
            <a:spAutoFit/>
          </a:bodyPr>
          <a:lstStyle/>
          <a:p>
            <a:pPr algn="ctr"/>
            <a:r>
              <a:rPr lang="en-US" sz="9600" b="1" dirty="0" smtClean="0">
                <a:solidFill>
                  <a:schemeClr val="bg1"/>
                </a:solidFill>
                <a:latin typeface="Nikosh" pitchFamily="2" charset="0"/>
                <a:cs typeface="Nikosh" pitchFamily="2" charset="0"/>
              </a:rPr>
              <a:t>ধারা-৮ </a:t>
            </a:r>
            <a:r>
              <a:rPr lang="en-US" sz="9600" b="1" dirty="0" err="1" smtClean="0">
                <a:solidFill>
                  <a:schemeClr val="bg1"/>
                </a:solidFill>
                <a:latin typeface="Nikosh" pitchFamily="2" charset="0"/>
                <a:cs typeface="Nikosh" pitchFamily="2" charset="0"/>
              </a:rPr>
              <a:t>পদোন্নতি</a:t>
            </a:r>
            <a:endParaRPr lang="en-US" sz="9600" b="1" dirty="0" smtClean="0">
              <a:solidFill>
                <a:schemeClr val="bg1"/>
              </a:solidFill>
              <a:latin typeface="Nikosh" pitchFamily="2" charset="0"/>
              <a:cs typeface="Nikosh" pitchFamily="2" charset="0"/>
            </a:endParaRPr>
          </a:p>
          <a:p>
            <a:pPr algn="ctr"/>
            <a:r>
              <a:rPr lang="en-US" sz="9600" b="1" dirty="0" smtClean="0">
                <a:solidFill>
                  <a:schemeClr val="bg1"/>
                </a:solidFill>
                <a:latin typeface="Nikosh" pitchFamily="2" charset="0"/>
                <a:cs typeface="Nikosh" pitchFamily="2" charset="0"/>
              </a:rPr>
              <a:t>ধারা-৯ </a:t>
            </a:r>
            <a:r>
              <a:rPr lang="en-US" sz="9600" b="1" dirty="0" err="1" smtClean="0">
                <a:solidFill>
                  <a:schemeClr val="bg1"/>
                </a:solidFill>
                <a:latin typeface="Nikosh" pitchFamily="2" charset="0"/>
                <a:cs typeface="Nikosh" pitchFamily="2" charset="0"/>
              </a:rPr>
              <a:t>শিক্ষানবিশকাল</a:t>
            </a:r>
            <a:r>
              <a:rPr lang="en-US" sz="9600" b="1" dirty="0" smtClean="0">
                <a:solidFill>
                  <a:schemeClr val="bg1"/>
                </a:solidFill>
                <a:latin typeface="Nikosh" pitchFamily="2" charset="0"/>
                <a:cs typeface="Nikosh" pitchFamily="2" charset="0"/>
              </a:rPr>
              <a:t> ও চাকরি </a:t>
            </a:r>
            <a:r>
              <a:rPr lang="en-US" sz="9600" b="1" dirty="0" err="1" smtClean="0">
                <a:solidFill>
                  <a:schemeClr val="bg1"/>
                </a:solidFill>
                <a:latin typeface="Nikosh" pitchFamily="2" charset="0"/>
                <a:cs typeface="Nikosh" pitchFamily="2" charset="0"/>
              </a:rPr>
              <a:t>স্থায়ীকরণ</a:t>
            </a:r>
            <a:endParaRPr lang="en-US" sz="9600" b="1" dirty="0" smtClean="0">
              <a:solidFill>
                <a:schemeClr val="bg1"/>
              </a:solidFill>
              <a:latin typeface="Nikosh" pitchFamily="2" charset="0"/>
              <a:cs typeface="Nikosh" pitchFamily="2" charset="0"/>
            </a:endParaRPr>
          </a:p>
          <a:p>
            <a:pPr algn="ctr"/>
            <a:r>
              <a:rPr lang="en-US" sz="9600" b="1" dirty="0" smtClean="0">
                <a:solidFill>
                  <a:schemeClr val="bg1"/>
                </a:solidFill>
                <a:latin typeface="Nikosh" pitchFamily="2" charset="0"/>
                <a:cs typeface="Nikosh" pitchFamily="2" charset="0"/>
              </a:rPr>
              <a:t>ধারা-১০ </a:t>
            </a:r>
            <a:r>
              <a:rPr lang="en-US" sz="9600" b="1" dirty="0" err="1" smtClean="0">
                <a:solidFill>
                  <a:schemeClr val="bg1"/>
                </a:solidFill>
                <a:latin typeface="Nikosh" pitchFamily="2" charset="0"/>
                <a:cs typeface="Nikosh" pitchFamily="2" charset="0"/>
              </a:rPr>
              <a:t>প্রেষণ</a:t>
            </a:r>
            <a:r>
              <a:rPr lang="en-US" sz="9600" b="1" dirty="0" smtClean="0">
                <a:solidFill>
                  <a:schemeClr val="bg1"/>
                </a:solidFill>
                <a:latin typeface="Nikosh" pitchFamily="2" charset="0"/>
                <a:cs typeface="Nikosh" pitchFamily="2" charset="0"/>
              </a:rPr>
              <a:t> ও </a:t>
            </a:r>
            <a:r>
              <a:rPr lang="en-US" sz="9600" b="1" dirty="0" err="1" smtClean="0">
                <a:solidFill>
                  <a:schemeClr val="bg1"/>
                </a:solidFill>
                <a:latin typeface="Nikosh" pitchFamily="2" charset="0"/>
                <a:cs typeface="Nikosh" pitchFamily="2" charset="0"/>
              </a:rPr>
              <a:t>লিয়েন</a:t>
            </a:r>
            <a:endParaRPr lang="en-US" sz="9600" b="1" dirty="0" smtClean="0">
              <a:solidFill>
                <a:schemeClr val="bg1"/>
              </a:solidFill>
              <a:latin typeface="Nikosh" pitchFamily="2" charset="0"/>
              <a:cs typeface="Nikosh" pitchFamily="2" charset="0"/>
            </a:endParaRPr>
          </a:p>
          <a:p>
            <a:pPr algn="ctr"/>
            <a:r>
              <a:rPr lang="en-US" sz="9600" b="1" dirty="0" smtClean="0">
                <a:solidFill>
                  <a:schemeClr val="bg1"/>
                </a:solidFill>
                <a:latin typeface="Nikosh" pitchFamily="2" charset="0"/>
                <a:cs typeface="Nikosh" pitchFamily="2" charset="0"/>
              </a:rPr>
              <a:t>ধারা-১১ </a:t>
            </a:r>
            <a:r>
              <a:rPr lang="en-US" sz="9600" b="1" dirty="0" err="1" smtClean="0">
                <a:solidFill>
                  <a:schemeClr val="bg1"/>
                </a:solidFill>
                <a:latin typeface="Nikosh" pitchFamily="2" charset="0"/>
                <a:cs typeface="Nikosh" pitchFamily="2" charset="0"/>
              </a:rPr>
              <a:t>বদলি</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পদায়ন</a:t>
            </a:r>
            <a:r>
              <a:rPr lang="en-US" sz="9600" b="1" dirty="0" smtClean="0">
                <a:solidFill>
                  <a:schemeClr val="bg1"/>
                </a:solidFill>
                <a:latin typeface="Nikosh" pitchFamily="2" charset="0"/>
                <a:cs typeface="Nikosh" pitchFamily="2" charset="0"/>
              </a:rPr>
              <a:t> ও </a:t>
            </a:r>
            <a:r>
              <a:rPr lang="en-US" sz="9600" b="1" dirty="0" err="1" smtClean="0">
                <a:solidFill>
                  <a:schemeClr val="bg1"/>
                </a:solidFill>
                <a:latin typeface="Nikosh" pitchFamily="2" charset="0"/>
                <a:cs typeface="Nikosh" pitchFamily="2" charset="0"/>
              </a:rPr>
              <a:t>কর্মস্থল</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নির্ধারণ</a:t>
            </a:r>
            <a:endParaRPr lang="en-US" sz="9600" b="1" dirty="0" smtClean="0">
              <a:solidFill>
                <a:schemeClr val="bg1"/>
              </a:solidFill>
              <a:latin typeface="Nikosh" pitchFamily="2" charset="0"/>
              <a:cs typeface="Nikosh" pitchFamily="2" charset="0"/>
            </a:endParaRPr>
          </a:p>
          <a:p>
            <a:pPr algn="ctr"/>
            <a:r>
              <a:rPr lang="en-US" sz="9600" b="1" dirty="0" smtClean="0">
                <a:solidFill>
                  <a:schemeClr val="bg1"/>
                </a:solidFill>
                <a:latin typeface="Nikosh" pitchFamily="2" charset="0"/>
                <a:cs typeface="Nikosh" pitchFamily="2" charset="0"/>
              </a:rPr>
              <a:t>ধারা-১২ </a:t>
            </a:r>
            <a:r>
              <a:rPr lang="en-US" sz="9600" b="1" dirty="0" err="1" smtClean="0">
                <a:solidFill>
                  <a:schemeClr val="bg1"/>
                </a:solidFill>
                <a:latin typeface="Nikosh" pitchFamily="2" charset="0"/>
                <a:cs typeface="Nikosh" pitchFamily="2" charset="0"/>
              </a:rPr>
              <a:t>বৈদেশিক</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বা</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বেসরকারি</a:t>
            </a:r>
            <a:r>
              <a:rPr lang="en-US" sz="9600" b="1" dirty="0" smtClean="0">
                <a:solidFill>
                  <a:schemeClr val="bg1"/>
                </a:solidFill>
                <a:latin typeface="Nikosh" pitchFamily="2" charset="0"/>
                <a:cs typeface="Nikosh" pitchFamily="2" charset="0"/>
              </a:rPr>
              <a:t> চাকরি </a:t>
            </a:r>
            <a:r>
              <a:rPr lang="en-US" sz="9600" b="1" dirty="0" err="1" smtClean="0">
                <a:solidFill>
                  <a:schemeClr val="bg1"/>
                </a:solidFill>
                <a:latin typeface="Nikosh" pitchFamily="2" charset="0"/>
                <a:cs typeface="Nikosh" pitchFamily="2" charset="0"/>
              </a:rPr>
              <a:t>গ্রহণ</a:t>
            </a:r>
            <a:endParaRPr lang="en-US" sz="9600" b="1" dirty="0">
              <a:solidFill>
                <a:schemeClr val="bg1"/>
              </a:solidFill>
              <a:latin typeface="Nikosh" pitchFamily="2" charset="0"/>
              <a:cs typeface="Nikosh" pitchFamily="2" charset="0"/>
            </a:endParaRPr>
          </a:p>
        </p:txBody>
      </p:sp>
    </p:spTree>
    <p:extLst>
      <p:ext uri="{BB962C8B-B14F-4D97-AF65-F5344CB8AC3E}">
        <p14:creationId xmlns:p14="http://schemas.microsoft.com/office/powerpoint/2010/main" val="207344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571" y="327819"/>
            <a:ext cx="29946600" cy="16687800"/>
          </a:xfrm>
          <a:prstGeom prst="rect">
            <a:avLst/>
          </a:prstGeom>
          <a:solidFill>
            <a:srgbClr val="660066"/>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solidFill>
                <a:srgbClr val="FFFF00"/>
              </a:solidFill>
              <a:latin typeface="Nikosh" pitchFamily="2" charset="0"/>
              <a:cs typeface="Nikosh" pitchFamily="2" charset="0"/>
            </a:endParaRPr>
          </a:p>
        </p:txBody>
      </p:sp>
      <p:sp>
        <p:nvSpPr>
          <p:cNvPr id="3" name="Rectangle 2"/>
          <p:cNvSpPr/>
          <p:nvPr/>
        </p:nvSpPr>
        <p:spPr>
          <a:xfrm>
            <a:off x="321468" y="1928019"/>
            <a:ext cx="30649069" cy="7478970"/>
          </a:xfrm>
          <a:prstGeom prst="rect">
            <a:avLst/>
          </a:prstGeom>
        </p:spPr>
        <p:txBody>
          <a:bodyPr wrap="square">
            <a:spAutoFit/>
          </a:bodyPr>
          <a:lstStyle/>
          <a:p>
            <a:pPr algn="ctr"/>
            <a:r>
              <a:rPr lang="en-US" sz="9600" b="1" dirty="0" smtClean="0">
                <a:solidFill>
                  <a:srgbClr val="FFFFFF"/>
                </a:solidFill>
                <a:latin typeface="Nikosh" pitchFamily="2" charset="0"/>
                <a:cs typeface="Nikosh" pitchFamily="2" charset="0"/>
              </a:rPr>
              <a:t>ধারা-১৩ </a:t>
            </a:r>
            <a:r>
              <a:rPr lang="en-US" sz="9600" b="1" dirty="0" err="1" smtClean="0">
                <a:solidFill>
                  <a:srgbClr val="FFFFFF"/>
                </a:solidFill>
                <a:latin typeface="Nikosh" pitchFamily="2" charset="0"/>
                <a:cs typeface="Nikosh" pitchFamily="2" charset="0"/>
              </a:rPr>
              <a:t>জ্যেষ্ঠতা</a:t>
            </a:r>
            <a:endParaRPr lang="en-US" sz="9600" b="1" dirty="0" smtClean="0">
              <a:solidFill>
                <a:srgbClr val="FFFFFF"/>
              </a:solidFill>
              <a:latin typeface="Nikosh" pitchFamily="2" charset="0"/>
              <a:cs typeface="Nikosh" pitchFamily="2" charset="0"/>
            </a:endParaRPr>
          </a:p>
          <a:p>
            <a:pPr algn="ctr"/>
            <a:r>
              <a:rPr lang="en-US" sz="9600" b="1" dirty="0" smtClean="0">
                <a:solidFill>
                  <a:srgbClr val="FFFFFF"/>
                </a:solidFill>
                <a:latin typeface="Nikosh" pitchFamily="2" charset="0"/>
                <a:cs typeface="Nikosh" pitchFamily="2" charset="0"/>
              </a:rPr>
              <a:t>ধারা-১৪ </a:t>
            </a:r>
            <a:r>
              <a:rPr lang="en-US" sz="9600" b="1" dirty="0" err="1" smtClean="0">
                <a:solidFill>
                  <a:srgbClr val="FFFFFF"/>
                </a:solidFill>
                <a:latin typeface="Nikosh" pitchFamily="2" charset="0"/>
                <a:cs typeface="Nikosh" pitchFamily="2" charset="0"/>
              </a:rPr>
              <a:t>উদ্বৃত</a:t>
            </a:r>
            <a:r>
              <a:rPr lang="en-US" sz="9600" b="1" dirty="0" smtClean="0">
                <a:solidFill>
                  <a:srgbClr val="FFFFFF"/>
                </a:solidFill>
                <a:latin typeface="Nikosh" pitchFamily="2" charset="0"/>
                <a:cs typeface="Nikosh" pitchFamily="2" charset="0"/>
              </a:rPr>
              <a:t> সরকারি কর্মচারী </a:t>
            </a:r>
            <a:r>
              <a:rPr lang="en-US" sz="9600" b="1" dirty="0" err="1" smtClean="0">
                <a:solidFill>
                  <a:srgbClr val="FFFFFF"/>
                </a:solidFill>
                <a:latin typeface="Nikosh" pitchFamily="2" charset="0"/>
                <a:cs typeface="Nikosh" pitchFamily="2" charset="0"/>
              </a:rPr>
              <a:t>আত্তীকরণ</a:t>
            </a:r>
            <a:endParaRPr lang="en-US" sz="9600" b="1" dirty="0" smtClean="0">
              <a:solidFill>
                <a:srgbClr val="FFFFFF"/>
              </a:solidFill>
              <a:latin typeface="Nikosh" pitchFamily="2" charset="0"/>
              <a:cs typeface="Nikosh" pitchFamily="2" charset="0"/>
            </a:endParaRPr>
          </a:p>
          <a:p>
            <a:pPr algn="ctr"/>
            <a:r>
              <a:rPr lang="en-US" sz="9600" b="1" dirty="0" smtClean="0">
                <a:solidFill>
                  <a:srgbClr val="FFFFFF"/>
                </a:solidFill>
                <a:latin typeface="Nikosh" pitchFamily="2" charset="0"/>
                <a:cs typeface="Nikosh" pitchFamily="2" charset="0"/>
              </a:rPr>
              <a:t>ধারা-১৫ </a:t>
            </a:r>
            <a:r>
              <a:rPr lang="en-US" sz="9600" b="1" dirty="0" err="1" smtClean="0">
                <a:solidFill>
                  <a:srgbClr val="FFFFFF"/>
                </a:solidFill>
                <a:latin typeface="Nikosh" pitchFamily="2" charset="0"/>
                <a:cs typeface="Nikosh" pitchFamily="2" charset="0"/>
              </a:rPr>
              <a:t>বেতন</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ভাতা</a:t>
            </a:r>
            <a:r>
              <a:rPr lang="en-US" sz="9600" b="1" dirty="0" smtClean="0">
                <a:solidFill>
                  <a:srgbClr val="FFFFFF"/>
                </a:solidFill>
                <a:latin typeface="Nikosh" pitchFamily="2" charset="0"/>
                <a:cs typeface="Nikosh" pitchFamily="2" charset="0"/>
              </a:rPr>
              <a:t> ও </a:t>
            </a:r>
            <a:r>
              <a:rPr lang="en-US" sz="9600" b="1" dirty="0" err="1" smtClean="0">
                <a:solidFill>
                  <a:srgbClr val="FFFFFF"/>
                </a:solidFill>
                <a:latin typeface="Nikosh" pitchFamily="2" charset="0"/>
                <a:cs typeface="Nikosh" pitchFamily="2" charset="0"/>
              </a:rPr>
              <a:t>সুবিধাদি</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নির্ধারণ</a:t>
            </a:r>
            <a:endParaRPr lang="en-US" sz="9600" b="1" dirty="0" smtClean="0">
              <a:solidFill>
                <a:srgbClr val="FFFFFF"/>
              </a:solidFill>
              <a:latin typeface="Nikosh" pitchFamily="2" charset="0"/>
              <a:cs typeface="Nikosh" pitchFamily="2" charset="0"/>
            </a:endParaRPr>
          </a:p>
          <a:p>
            <a:pPr algn="ctr"/>
            <a:r>
              <a:rPr lang="en-US" sz="9600" b="1" dirty="0" smtClean="0">
                <a:solidFill>
                  <a:srgbClr val="FFFFFF"/>
                </a:solidFill>
                <a:latin typeface="Nikosh" pitchFamily="2" charset="0"/>
                <a:cs typeface="Nikosh" pitchFamily="2" charset="0"/>
              </a:rPr>
              <a:t>ধারা-১৬ ছুটি </a:t>
            </a:r>
          </a:p>
          <a:p>
            <a:pPr algn="ctr"/>
            <a:r>
              <a:rPr lang="en-US" sz="9600" b="1" dirty="0" smtClean="0">
                <a:solidFill>
                  <a:srgbClr val="FFFFFF"/>
                </a:solidFill>
                <a:latin typeface="Nikosh" pitchFamily="2" charset="0"/>
                <a:cs typeface="Nikosh" pitchFamily="2" charset="0"/>
              </a:rPr>
              <a:t>ধারা-১৭ প্রশিক্ষণ</a:t>
            </a:r>
            <a:endParaRPr lang="en-US" sz="9600" b="1" dirty="0">
              <a:solidFill>
                <a:srgbClr val="FFFFFF"/>
              </a:solidFill>
              <a:latin typeface="Nikosh" pitchFamily="2" charset="0"/>
              <a:cs typeface="Nikosh" pitchFamily="2" charset="0"/>
            </a:endParaRPr>
          </a:p>
        </p:txBody>
      </p:sp>
    </p:spTree>
    <p:extLst>
      <p:ext uri="{BB962C8B-B14F-4D97-AF65-F5344CB8AC3E}">
        <p14:creationId xmlns:p14="http://schemas.microsoft.com/office/powerpoint/2010/main" val="2530860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571" y="327819"/>
            <a:ext cx="29946600" cy="16687800"/>
          </a:xfrm>
          <a:prstGeom prst="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solidFill>
                <a:srgbClr val="FFFF00"/>
              </a:solidFill>
              <a:latin typeface="Nikosh" pitchFamily="2" charset="0"/>
              <a:cs typeface="Nikosh" pitchFamily="2" charset="0"/>
            </a:endParaRPr>
          </a:p>
        </p:txBody>
      </p:sp>
      <p:sp>
        <p:nvSpPr>
          <p:cNvPr id="3" name="Rectangle 2"/>
          <p:cNvSpPr/>
          <p:nvPr/>
        </p:nvSpPr>
        <p:spPr>
          <a:xfrm>
            <a:off x="497971" y="480219"/>
            <a:ext cx="29946600" cy="16687800"/>
          </a:xfrm>
          <a:prstGeom prst="rect">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solidFill>
                <a:srgbClr val="FFFF00"/>
              </a:solidFill>
              <a:latin typeface="Nikosh" pitchFamily="2" charset="0"/>
              <a:cs typeface="Nikosh" pitchFamily="2" charset="0"/>
            </a:endParaRPr>
          </a:p>
        </p:txBody>
      </p:sp>
      <p:sp>
        <p:nvSpPr>
          <p:cNvPr id="4" name="Rectangle 3"/>
          <p:cNvSpPr/>
          <p:nvPr/>
        </p:nvSpPr>
        <p:spPr>
          <a:xfrm>
            <a:off x="321468" y="1928019"/>
            <a:ext cx="30649069" cy="7478970"/>
          </a:xfrm>
          <a:prstGeom prst="rect">
            <a:avLst/>
          </a:prstGeom>
        </p:spPr>
        <p:txBody>
          <a:bodyPr wrap="square">
            <a:spAutoFit/>
          </a:bodyPr>
          <a:lstStyle/>
          <a:p>
            <a:pPr algn="ctr"/>
            <a:r>
              <a:rPr lang="en-US" sz="9600" b="1" dirty="0" smtClean="0">
                <a:solidFill>
                  <a:srgbClr val="FFFFFF"/>
                </a:solidFill>
                <a:latin typeface="Nikosh" pitchFamily="2" charset="0"/>
                <a:cs typeface="Nikosh" pitchFamily="2" charset="0"/>
              </a:rPr>
              <a:t>ধারা-১৮ </a:t>
            </a:r>
            <a:r>
              <a:rPr lang="en-US" sz="9600" b="1" dirty="0" err="1" smtClean="0">
                <a:solidFill>
                  <a:srgbClr val="FFFFFF"/>
                </a:solidFill>
                <a:latin typeface="Nikosh" pitchFamily="2" charset="0"/>
                <a:cs typeface="Nikosh" pitchFamily="2" charset="0"/>
              </a:rPr>
              <a:t>কর্মজীবন</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পরিকল্পনা</a:t>
            </a:r>
            <a:endParaRPr lang="en-US" sz="9600" b="1" dirty="0" smtClean="0">
              <a:solidFill>
                <a:srgbClr val="FFFFFF"/>
              </a:solidFill>
              <a:latin typeface="Nikosh" pitchFamily="2" charset="0"/>
              <a:cs typeface="Nikosh" pitchFamily="2" charset="0"/>
            </a:endParaRPr>
          </a:p>
          <a:p>
            <a:pPr algn="ctr"/>
            <a:r>
              <a:rPr lang="en-US" sz="9600" b="1" dirty="0" smtClean="0">
                <a:solidFill>
                  <a:srgbClr val="FFFFFF"/>
                </a:solidFill>
                <a:latin typeface="Nikosh" pitchFamily="2" charset="0"/>
                <a:cs typeface="Nikosh" pitchFamily="2" charset="0"/>
              </a:rPr>
              <a:t>ধারা-১৯ </a:t>
            </a:r>
            <a:r>
              <a:rPr lang="en-US" sz="9600" b="1" dirty="0" err="1" smtClean="0">
                <a:solidFill>
                  <a:srgbClr val="FFFFFF"/>
                </a:solidFill>
                <a:latin typeface="Nikosh" pitchFamily="2" charset="0"/>
                <a:cs typeface="Nikosh" pitchFamily="2" charset="0"/>
              </a:rPr>
              <a:t>কর্মমূল্যায়ন</a:t>
            </a:r>
            <a:endParaRPr lang="en-US" sz="9600" b="1" dirty="0" smtClean="0">
              <a:solidFill>
                <a:srgbClr val="FFFFFF"/>
              </a:solidFill>
              <a:latin typeface="Nikosh" pitchFamily="2" charset="0"/>
              <a:cs typeface="Nikosh" pitchFamily="2" charset="0"/>
            </a:endParaRPr>
          </a:p>
          <a:p>
            <a:pPr algn="ctr"/>
            <a:r>
              <a:rPr lang="en-US" sz="9600" b="1" dirty="0" smtClean="0">
                <a:solidFill>
                  <a:srgbClr val="FFFFFF"/>
                </a:solidFill>
                <a:latin typeface="Nikosh" pitchFamily="2" charset="0"/>
                <a:cs typeface="Nikosh" pitchFamily="2" charset="0"/>
              </a:rPr>
              <a:t>ধারা-২০ </a:t>
            </a:r>
            <a:r>
              <a:rPr lang="en-US" sz="9600" b="1" dirty="0" err="1" smtClean="0">
                <a:solidFill>
                  <a:srgbClr val="FFFFFF"/>
                </a:solidFill>
                <a:latin typeface="Nikosh" pitchFamily="2" charset="0"/>
                <a:cs typeface="Nikosh" pitchFamily="2" charset="0"/>
              </a:rPr>
              <a:t>প্রতিষ্ঠানভিত্তিক</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মূল্যায়ন</a:t>
            </a:r>
            <a:endParaRPr lang="en-US" sz="9600" b="1" dirty="0" smtClean="0">
              <a:solidFill>
                <a:srgbClr val="FFFFFF"/>
              </a:solidFill>
              <a:latin typeface="Nikosh" pitchFamily="2" charset="0"/>
              <a:cs typeface="Nikosh" pitchFamily="2" charset="0"/>
            </a:endParaRPr>
          </a:p>
          <a:p>
            <a:pPr algn="ctr"/>
            <a:r>
              <a:rPr lang="en-US" sz="9600" b="1" dirty="0" smtClean="0">
                <a:solidFill>
                  <a:srgbClr val="FFFFFF"/>
                </a:solidFill>
                <a:latin typeface="Nikosh" pitchFamily="2" charset="0"/>
                <a:cs typeface="Nikosh" pitchFamily="2" charset="0"/>
              </a:rPr>
              <a:t>ধারা-২১ চাকরি </a:t>
            </a:r>
            <a:r>
              <a:rPr lang="en-US" sz="9600" b="1" dirty="0" err="1" smtClean="0">
                <a:solidFill>
                  <a:srgbClr val="FFFFFF"/>
                </a:solidFill>
                <a:latin typeface="Nikosh" pitchFamily="2" charset="0"/>
                <a:cs typeface="Nikosh" pitchFamily="2" charset="0"/>
              </a:rPr>
              <a:t>বহি</a:t>
            </a:r>
            <a:r>
              <a:rPr lang="en-US" sz="9600" b="1" dirty="0" smtClean="0">
                <a:solidFill>
                  <a:srgbClr val="FFFFFF"/>
                </a:solidFill>
                <a:latin typeface="Nikosh" pitchFamily="2" charset="0"/>
                <a:cs typeface="Nikosh" pitchFamily="2" charset="0"/>
              </a:rPr>
              <a:t>, চাকরি -</a:t>
            </a:r>
            <a:r>
              <a:rPr lang="en-US" sz="9600" b="1" dirty="0" err="1" smtClean="0">
                <a:solidFill>
                  <a:srgbClr val="FFFFFF"/>
                </a:solidFill>
                <a:latin typeface="Nikosh" pitchFamily="2" charset="0"/>
                <a:cs typeface="Nikosh" pitchFamily="2" charset="0"/>
              </a:rPr>
              <a:t>বৃত্তান্ত</a:t>
            </a:r>
            <a:r>
              <a:rPr lang="en-US" sz="9600" b="1" dirty="0" smtClean="0">
                <a:solidFill>
                  <a:srgbClr val="FFFFFF"/>
                </a:solidFill>
                <a:latin typeface="Nikosh" pitchFamily="2" charset="0"/>
                <a:cs typeface="Nikosh" pitchFamily="2" charset="0"/>
              </a:rPr>
              <a:t> </a:t>
            </a:r>
          </a:p>
          <a:p>
            <a:pPr algn="ctr"/>
            <a:r>
              <a:rPr lang="en-US" sz="9600" b="1" dirty="0" smtClean="0">
                <a:solidFill>
                  <a:srgbClr val="FFFFFF"/>
                </a:solidFill>
                <a:latin typeface="Nikosh" pitchFamily="2" charset="0"/>
                <a:cs typeface="Nikosh" pitchFamily="2" charset="0"/>
              </a:rPr>
              <a:t>ধারা-২২ </a:t>
            </a:r>
            <a:r>
              <a:rPr lang="en-US" sz="9600" b="1" dirty="0" err="1" smtClean="0">
                <a:solidFill>
                  <a:srgbClr val="FFFFFF"/>
                </a:solidFill>
                <a:latin typeface="Nikosh" pitchFamily="2" charset="0"/>
                <a:cs typeface="Nikosh" pitchFamily="2" charset="0"/>
              </a:rPr>
              <a:t>কল্যাণমূলক</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ব্যবস্থা</a:t>
            </a:r>
            <a:endParaRPr lang="en-US" sz="9600" b="1" dirty="0">
              <a:solidFill>
                <a:srgbClr val="FFFFFF"/>
              </a:solidFill>
              <a:latin typeface="Nikosh" pitchFamily="2" charset="0"/>
              <a:cs typeface="Nikosh" pitchFamily="2" charset="0"/>
            </a:endParaRPr>
          </a:p>
        </p:txBody>
      </p:sp>
    </p:spTree>
    <p:extLst>
      <p:ext uri="{BB962C8B-B14F-4D97-AF65-F5344CB8AC3E}">
        <p14:creationId xmlns:p14="http://schemas.microsoft.com/office/powerpoint/2010/main" val="106570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571" y="327819"/>
            <a:ext cx="29946600" cy="16687800"/>
          </a:xfrm>
          <a:prstGeom prst="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solidFill>
                <a:srgbClr val="FFFF00"/>
              </a:solidFill>
              <a:latin typeface="Nikosh" pitchFamily="2" charset="0"/>
              <a:cs typeface="Nikosh" pitchFamily="2" charset="0"/>
            </a:endParaRPr>
          </a:p>
        </p:txBody>
      </p:sp>
      <p:sp>
        <p:nvSpPr>
          <p:cNvPr id="3" name="Rectangle 2"/>
          <p:cNvSpPr/>
          <p:nvPr/>
        </p:nvSpPr>
        <p:spPr>
          <a:xfrm>
            <a:off x="497971" y="480219"/>
            <a:ext cx="29946600" cy="16687800"/>
          </a:xfrm>
          <a:prstGeom prst="rect">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solidFill>
                <a:srgbClr val="FFFF00"/>
              </a:solidFill>
              <a:latin typeface="Nikosh" pitchFamily="2" charset="0"/>
              <a:cs typeface="Nikosh" pitchFamily="2" charset="0"/>
            </a:endParaRPr>
          </a:p>
        </p:txBody>
      </p:sp>
      <p:sp>
        <p:nvSpPr>
          <p:cNvPr id="4" name="Rectangle 3"/>
          <p:cNvSpPr/>
          <p:nvPr/>
        </p:nvSpPr>
        <p:spPr>
          <a:xfrm>
            <a:off x="321468" y="1928019"/>
            <a:ext cx="30649069" cy="8956298"/>
          </a:xfrm>
          <a:prstGeom prst="rect">
            <a:avLst/>
          </a:prstGeom>
        </p:spPr>
        <p:txBody>
          <a:bodyPr wrap="square">
            <a:spAutoFit/>
          </a:bodyPr>
          <a:lstStyle/>
          <a:p>
            <a:pPr algn="ctr"/>
            <a:r>
              <a:rPr lang="en-US" sz="9600" b="1" dirty="0" smtClean="0">
                <a:solidFill>
                  <a:srgbClr val="FFFFFF"/>
                </a:solidFill>
                <a:latin typeface="Nikosh" pitchFamily="2" charset="0"/>
                <a:cs typeface="Nikosh" pitchFamily="2" charset="0"/>
              </a:rPr>
              <a:t>ধারা-২৩ </a:t>
            </a:r>
            <a:r>
              <a:rPr lang="en-US" sz="9600" b="1" dirty="0" err="1" smtClean="0">
                <a:solidFill>
                  <a:srgbClr val="FFFFFF"/>
                </a:solidFill>
                <a:latin typeface="Nikosh" pitchFamily="2" charset="0"/>
                <a:cs typeface="Nikosh" pitchFamily="2" charset="0"/>
              </a:rPr>
              <a:t>কল্যাণ</a:t>
            </a:r>
            <a:r>
              <a:rPr lang="en-US" sz="9600" b="1" dirty="0" smtClean="0">
                <a:solidFill>
                  <a:srgbClr val="FFFFFF"/>
                </a:solidFill>
                <a:latin typeface="Nikosh" pitchFamily="2" charset="0"/>
                <a:cs typeface="Nikosh" pitchFamily="2" charset="0"/>
              </a:rPr>
              <a:t> তহবিল, ভবিষ্য তহবিল</a:t>
            </a:r>
          </a:p>
          <a:p>
            <a:pPr algn="ctr"/>
            <a:r>
              <a:rPr lang="en-US" sz="9600" b="1" dirty="0" smtClean="0">
                <a:solidFill>
                  <a:srgbClr val="FFFFFF"/>
                </a:solidFill>
                <a:latin typeface="Nikosh" pitchFamily="2" charset="0"/>
                <a:cs typeface="Nikosh" pitchFamily="2" charset="0"/>
              </a:rPr>
              <a:t>ধারা-২৪ </a:t>
            </a:r>
            <a:r>
              <a:rPr lang="en-US" sz="9600" b="1" dirty="0" err="1" smtClean="0">
                <a:solidFill>
                  <a:srgbClr val="FFFFFF"/>
                </a:solidFill>
                <a:latin typeface="Nikosh" pitchFamily="2" charset="0"/>
                <a:cs typeface="Nikosh" pitchFamily="2" charset="0"/>
              </a:rPr>
              <a:t>আইনি</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সহায়তা</a:t>
            </a:r>
            <a:endParaRPr lang="en-US" sz="9600" b="1" dirty="0" smtClean="0">
              <a:solidFill>
                <a:srgbClr val="FFFFFF"/>
              </a:solidFill>
              <a:latin typeface="Nikosh" pitchFamily="2" charset="0"/>
              <a:cs typeface="Nikosh" pitchFamily="2" charset="0"/>
            </a:endParaRPr>
          </a:p>
          <a:p>
            <a:pPr algn="ctr"/>
            <a:r>
              <a:rPr lang="en-US" sz="9600" b="1" dirty="0" smtClean="0">
                <a:solidFill>
                  <a:srgbClr val="FFFFFF"/>
                </a:solidFill>
                <a:latin typeface="Nikosh" pitchFamily="2" charset="0"/>
                <a:cs typeface="Nikosh" pitchFamily="2" charset="0"/>
              </a:rPr>
              <a:t>ধারা-২৫ নির্ধারিত </a:t>
            </a:r>
            <a:r>
              <a:rPr lang="en-US" sz="9600" b="1" dirty="0" err="1" smtClean="0">
                <a:solidFill>
                  <a:srgbClr val="FFFFFF"/>
                </a:solidFill>
                <a:latin typeface="Nikosh" pitchFamily="2" charset="0"/>
                <a:cs typeface="Nikosh" pitchFamily="2" charset="0"/>
              </a:rPr>
              <a:t>সময়ে</a:t>
            </a:r>
            <a:r>
              <a:rPr lang="en-US" sz="9600" b="1" dirty="0" smtClean="0">
                <a:solidFill>
                  <a:srgbClr val="FFFFFF"/>
                </a:solidFill>
                <a:latin typeface="Nikosh" pitchFamily="2" charset="0"/>
                <a:cs typeface="Nikosh" pitchFamily="2" charset="0"/>
              </a:rPr>
              <a:t> সরকারি </a:t>
            </a:r>
            <a:r>
              <a:rPr lang="en-US" sz="9600" b="1" dirty="0" err="1" smtClean="0">
                <a:solidFill>
                  <a:srgbClr val="FFFFFF"/>
                </a:solidFill>
                <a:latin typeface="Nikosh" pitchFamily="2" charset="0"/>
                <a:cs typeface="Nikosh" pitchFamily="2" charset="0"/>
              </a:rPr>
              <a:t>সেবা</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প্রদান</a:t>
            </a:r>
            <a:endParaRPr lang="en-US" sz="9600" b="1" dirty="0" smtClean="0">
              <a:solidFill>
                <a:srgbClr val="FFFFFF"/>
              </a:solidFill>
              <a:latin typeface="Nikosh" pitchFamily="2" charset="0"/>
              <a:cs typeface="Nikosh" pitchFamily="2" charset="0"/>
            </a:endParaRPr>
          </a:p>
          <a:p>
            <a:pPr algn="ctr"/>
            <a:r>
              <a:rPr lang="en-US" sz="9600" b="1" dirty="0" smtClean="0">
                <a:solidFill>
                  <a:srgbClr val="FFFFFF"/>
                </a:solidFill>
                <a:latin typeface="Nikosh" pitchFamily="2" charset="0"/>
                <a:cs typeface="Nikosh" pitchFamily="2" charset="0"/>
              </a:rPr>
              <a:t>ধারা-২৬ </a:t>
            </a:r>
            <a:r>
              <a:rPr lang="en-US" sz="9600" b="1" dirty="0" err="1" smtClean="0">
                <a:solidFill>
                  <a:srgbClr val="FFFFFF"/>
                </a:solidFill>
                <a:latin typeface="Nikosh" pitchFamily="2" charset="0"/>
                <a:cs typeface="Nikosh" pitchFamily="2" charset="0"/>
              </a:rPr>
              <a:t>প্রতিকার</a:t>
            </a:r>
            <a:r>
              <a:rPr lang="en-US" sz="9600" b="1" dirty="0" smtClean="0">
                <a:solidFill>
                  <a:srgbClr val="FFFFFF"/>
                </a:solidFill>
                <a:latin typeface="Nikosh" pitchFamily="2" charset="0"/>
                <a:cs typeface="Nikosh" pitchFamily="2" charset="0"/>
              </a:rPr>
              <a:t> ও আপিল</a:t>
            </a:r>
          </a:p>
          <a:p>
            <a:pPr algn="ctr"/>
            <a:r>
              <a:rPr lang="en-US" sz="9600" b="1" dirty="0" smtClean="0">
                <a:solidFill>
                  <a:srgbClr val="FFFFFF"/>
                </a:solidFill>
                <a:latin typeface="Nikosh" pitchFamily="2" charset="0"/>
                <a:cs typeface="Nikosh" pitchFamily="2" charset="0"/>
              </a:rPr>
              <a:t>ধারা-২৭ </a:t>
            </a:r>
            <a:r>
              <a:rPr lang="en-US" sz="9600" b="1" dirty="0" err="1" smtClean="0">
                <a:solidFill>
                  <a:srgbClr val="FFFFFF"/>
                </a:solidFill>
                <a:latin typeface="Nikosh" pitchFamily="2" charset="0"/>
                <a:cs typeface="Nikosh" pitchFamily="2" charset="0"/>
              </a:rPr>
              <a:t>প্রণোদনা</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পুরস্কার</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স্বীকৃতি</a:t>
            </a:r>
            <a:endParaRPr lang="en-US" sz="9600" b="1" dirty="0" smtClean="0">
              <a:solidFill>
                <a:srgbClr val="FFFFFF"/>
              </a:solidFill>
              <a:latin typeface="Nikosh" pitchFamily="2" charset="0"/>
              <a:cs typeface="Nikosh" pitchFamily="2" charset="0"/>
            </a:endParaRPr>
          </a:p>
          <a:p>
            <a:pPr algn="ctr"/>
            <a:r>
              <a:rPr lang="en-US" sz="9600" b="1" dirty="0" smtClean="0">
                <a:solidFill>
                  <a:srgbClr val="FFFFFF"/>
                </a:solidFill>
                <a:latin typeface="Nikosh" pitchFamily="2" charset="0"/>
                <a:cs typeface="Nikosh" pitchFamily="2" charset="0"/>
              </a:rPr>
              <a:t>ধারা-২৮ সরকারি কর্মচারীগণের </a:t>
            </a:r>
            <a:r>
              <a:rPr lang="en-US" sz="9600" b="1" dirty="0" err="1" smtClean="0">
                <a:solidFill>
                  <a:srgbClr val="FFFFFF"/>
                </a:solidFill>
                <a:latin typeface="Nikosh" pitchFamily="2" charset="0"/>
                <a:cs typeface="Nikosh" pitchFamily="2" charset="0"/>
              </a:rPr>
              <a:t>অনুসরণীয়</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নীতি</a:t>
            </a:r>
            <a:r>
              <a:rPr lang="en-US" sz="9600" b="1" dirty="0" smtClean="0">
                <a:solidFill>
                  <a:srgbClr val="FFFFFF"/>
                </a:solidFill>
                <a:latin typeface="Nikosh" pitchFamily="2" charset="0"/>
                <a:cs typeface="Nikosh" pitchFamily="2" charset="0"/>
              </a:rPr>
              <a:t> ও </a:t>
            </a:r>
            <a:r>
              <a:rPr lang="en-US" sz="9600" b="1" dirty="0" err="1" smtClean="0">
                <a:solidFill>
                  <a:srgbClr val="FFFFFF"/>
                </a:solidFill>
                <a:latin typeface="Nikosh" pitchFamily="2" charset="0"/>
                <a:cs typeface="Nikosh" pitchFamily="2" charset="0"/>
              </a:rPr>
              <a:t>মানদন্ড</a:t>
            </a:r>
            <a:r>
              <a:rPr lang="en-US" sz="9600" b="1" dirty="0" smtClean="0">
                <a:solidFill>
                  <a:srgbClr val="FFFFFF"/>
                </a:solidFill>
                <a:latin typeface="Nikosh" pitchFamily="2" charset="0"/>
                <a:cs typeface="Nikosh" pitchFamily="2" charset="0"/>
              </a:rPr>
              <a:t> </a:t>
            </a:r>
            <a:r>
              <a:rPr lang="en-US" sz="9600" b="1" dirty="0" err="1" smtClean="0">
                <a:solidFill>
                  <a:srgbClr val="FFFFFF"/>
                </a:solidFill>
                <a:latin typeface="Nikosh" pitchFamily="2" charset="0"/>
                <a:cs typeface="Nikosh" pitchFamily="2" charset="0"/>
              </a:rPr>
              <a:t>প্রণয়ন</a:t>
            </a:r>
            <a:endParaRPr lang="en-US" sz="9600" b="1" dirty="0">
              <a:solidFill>
                <a:srgbClr val="FFFFFF"/>
              </a:solidFill>
              <a:latin typeface="Nikosh" pitchFamily="2" charset="0"/>
              <a:cs typeface="Nikosh" pitchFamily="2" charset="0"/>
            </a:endParaRPr>
          </a:p>
        </p:txBody>
      </p:sp>
    </p:spTree>
    <p:extLst>
      <p:ext uri="{BB962C8B-B14F-4D97-AF65-F5344CB8AC3E}">
        <p14:creationId xmlns:p14="http://schemas.microsoft.com/office/powerpoint/2010/main" val="44564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971" y="480219"/>
            <a:ext cx="29946600" cy="16687800"/>
          </a:xfrm>
          <a:prstGeom prst="rect">
            <a:avLst/>
          </a:prstGeom>
          <a:solidFill>
            <a:srgbClr val="99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solidFill>
                <a:srgbClr val="FFFF00"/>
              </a:solidFill>
              <a:latin typeface="Nikosh" pitchFamily="2" charset="0"/>
              <a:cs typeface="Nikosh" pitchFamily="2" charset="0"/>
            </a:endParaRPr>
          </a:p>
        </p:txBody>
      </p:sp>
      <p:sp>
        <p:nvSpPr>
          <p:cNvPr id="3" name="Rectangle 2"/>
          <p:cNvSpPr/>
          <p:nvPr/>
        </p:nvSpPr>
        <p:spPr>
          <a:xfrm>
            <a:off x="321468" y="1928019"/>
            <a:ext cx="30649069" cy="6001643"/>
          </a:xfrm>
          <a:prstGeom prst="rect">
            <a:avLst/>
          </a:prstGeom>
        </p:spPr>
        <p:txBody>
          <a:bodyPr wrap="square">
            <a:spAutoFit/>
          </a:bodyPr>
          <a:lstStyle/>
          <a:p>
            <a:pPr algn="ctr"/>
            <a:r>
              <a:rPr lang="en-US" sz="9600" b="1" dirty="0" smtClean="0">
                <a:solidFill>
                  <a:srgbClr val="006600"/>
                </a:solidFill>
                <a:latin typeface="Nikosh" pitchFamily="2" charset="0"/>
                <a:cs typeface="Nikosh" pitchFamily="2" charset="0"/>
              </a:rPr>
              <a:t>ধারা-২৯ নিয়মিত </a:t>
            </a:r>
            <a:r>
              <a:rPr lang="en-US" sz="9600" b="1" dirty="0" err="1" smtClean="0">
                <a:solidFill>
                  <a:srgbClr val="006600"/>
                </a:solidFill>
                <a:latin typeface="Nikosh" pitchFamily="2" charset="0"/>
                <a:cs typeface="Nikosh" pitchFamily="2" charset="0"/>
              </a:rPr>
              <a:t>উপস্থিতির</a:t>
            </a:r>
            <a:r>
              <a:rPr lang="en-US" sz="9600" b="1" dirty="0" smtClean="0">
                <a:solidFill>
                  <a:srgbClr val="006600"/>
                </a:solidFill>
                <a:latin typeface="Nikosh" pitchFamily="2" charset="0"/>
                <a:cs typeface="Nikosh" pitchFamily="2" charset="0"/>
              </a:rPr>
              <a:t> </a:t>
            </a:r>
            <a:r>
              <a:rPr lang="en-US" sz="9600" b="1" dirty="0" err="1" smtClean="0">
                <a:solidFill>
                  <a:srgbClr val="006600"/>
                </a:solidFill>
                <a:latin typeface="Nikosh" pitchFamily="2" charset="0"/>
                <a:cs typeface="Nikosh" pitchFamily="2" charset="0"/>
              </a:rPr>
              <a:t>ব্যত্যয়ে</a:t>
            </a:r>
            <a:r>
              <a:rPr lang="en-US" sz="9600" b="1" dirty="0" smtClean="0">
                <a:solidFill>
                  <a:srgbClr val="006600"/>
                </a:solidFill>
                <a:latin typeface="Nikosh" pitchFamily="2" charset="0"/>
                <a:cs typeface="Nikosh" pitchFamily="2" charset="0"/>
              </a:rPr>
              <a:t> </a:t>
            </a:r>
            <a:r>
              <a:rPr lang="en-US" sz="9600" b="1" dirty="0" err="1" smtClean="0">
                <a:solidFill>
                  <a:srgbClr val="006600"/>
                </a:solidFill>
                <a:latin typeface="Nikosh" pitchFamily="2" charset="0"/>
                <a:cs typeface="Nikosh" pitchFamily="2" charset="0"/>
              </a:rPr>
              <a:t>বেতন</a:t>
            </a:r>
            <a:r>
              <a:rPr lang="en-US" sz="9600" b="1" dirty="0" smtClean="0">
                <a:solidFill>
                  <a:srgbClr val="006600"/>
                </a:solidFill>
                <a:latin typeface="Nikosh" pitchFamily="2" charset="0"/>
                <a:cs typeface="Nikosh" pitchFamily="2" charset="0"/>
              </a:rPr>
              <a:t> </a:t>
            </a:r>
            <a:r>
              <a:rPr lang="en-US" sz="9600" b="1" dirty="0" err="1" smtClean="0">
                <a:solidFill>
                  <a:srgbClr val="006600"/>
                </a:solidFill>
                <a:latin typeface="Nikosh" pitchFamily="2" charset="0"/>
                <a:cs typeface="Nikosh" pitchFamily="2" charset="0"/>
              </a:rPr>
              <a:t>কর্তন</a:t>
            </a:r>
            <a:endParaRPr lang="en-US" sz="9600" b="1" dirty="0" smtClean="0">
              <a:solidFill>
                <a:srgbClr val="006600"/>
              </a:solidFill>
              <a:latin typeface="Nikosh" pitchFamily="2" charset="0"/>
              <a:cs typeface="Nikosh" pitchFamily="2" charset="0"/>
            </a:endParaRPr>
          </a:p>
          <a:p>
            <a:pPr algn="ctr"/>
            <a:r>
              <a:rPr lang="en-US" sz="9600" b="1" dirty="0" smtClean="0">
                <a:solidFill>
                  <a:srgbClr val="006600"/>
                </a:solidFill>
                <a:latin typeface="Nikosh" pitchFamily="2" charset="0"/>
                <a:cs typeface="Nikosh" pitchFamily="2" charset="0"/>
              </a:rPr>
              <a:t>ধারা-৩০ আচরণ ও শৃঙ্খলা</a:t>
            </a:r>
          </a:p>
          <a:p>
            <a:pPr algn="ctr"/>
            <a:r>
              <a:rPr lang="en-US" sz="9600" b="1" dirty="0" smtClean="0">
                <a:solidFill>
                  <a:srgbClr val="006600"/>
                </a:solidFill>
                <a:latin typeface="Nikosh" pitchFamily="2" charset="0"/>
                <a:cs typeface="Nikosh" pitchFamily="2" charset="0"/>
              </a:rPr>
              <a:t>ধারা-৩১ </a:t>
            </a:r>
            <a:r>
              <a:rPr lang="en-US" sz="9600" b="1" dirty="0" err="1" smtClean="0">
                <a:solidFill>
                  <a:srgbClr val="006600"/>
                </a:solidFill>
                <a:latin typeface="Nikosh" pitchFamily="2" charset="0"/>
                <a:cs typeface="Nikosh" pitchFamily="2" charset="0"/>
              </a:rPr>
              <a:t>বিভাগীয়</a:t>
            </a:r>
            <a:r>
              <a:rPr lang="en-US" sz="9600" b="1" dirty="0" smtClean="0">
                <a:solidFill>
                  <a:srgbClr val="006600"/>
                </a:solidFill>
                <a:latin typeface="Nikosh" pitchFamily="2" charset="0"/>
                <a:cs typeface="Nikosh" pitchFamily="2" charset="0"/>
              </a:rPr>
              <a:t> </a:t>
            </a:r>
            <a:r>
              <a:rPr lang="en-US" sz="9600" b="1" dirty="0" err="1" smtClean="0">
                <a:solidFill>
                  <a:srgbClr val="006600"/>
                </a:solidFill>
                <a:latin typeface="Nikosh" pitchFamily="2" charset="0"/>
                <a:cs typeface="Nikosh" pitchFamily="2" charset="0"/>
              </a:rPr>
              <a:t>কর্যধারা</a:t>
            </a:r>
            <a:endParaRPr lang="en-US" sz="9600" b="1" dirty="0" smtClean="0">
              <a:solidFill>
                <a:srgbClr val="006600"/>
              </a:solidFill>
              <a:latin typeface="Nikosh" pitchFamily="2" charset="0"/>
              <a:cs typeface="Nikosh" pitchFamily="2" charset="0"/>
            </a:endParaRPr>
          </a:p>
          <a:p>
            <a:pPr algn="ctr"/>
            <a:r>
              <a:rPr lang="en-US" sz="9600" b="1" dirty="0" smtClean="0">
                <a:solidFill>
                  <a:srgbClr val="FFFF00"/>
                </a:solidFill>
                <a:latin typeface="Nikosh" pitchFamily="2" charset="0"/>
                <a:cs typeface="Nikosh" pitchFamily="2" charset="0"/>
              </a:rPr>
              <a:t>ধারা-৩২ </a:t>
            </a:r>
            <a:r>
              <a:rPr lang="en-US" sz="9600" b="1" dirty="0" err="1" smtClean="0">
                <a:solidFill>
                  <a:srgbClr val="FFFF00"/>
                </a:solidFill>
                <a:latin typeface="Nikosh" pitchFamily="2" charset="0"/>
                <a:cs typeface="Nikosh" pitchFamily="2" charset="0"/>
              </a:rPr>
              <a:t>দন্ড</a:t>
            </a:r>
            <a:endParaRPr lang="en-US" sz="9600" b="1" dirty="0">
              <a:solidFill>
                <a:srgbClr val="FFFF00"/>
              </a:solidFill>
              <a:latin typeface="Nikosh" pitchFamily="2" charset="0"/>
              <a:cs typeface="Nikosh" pitchFamily="2" charset="0"/>
            </a:endParaRPr>
          </a:p>
        </p:txBody>
      </p:sp>
    </p:spTree>
    <p:extLst>
      <p:ext uri="{BB962C8B-B14F-4D97-AF65-F5344CB8AC3E}">
        <p14:creationId xmlns:p14="http://schemas.microsoft.com/office/powerpoint/2010/main" val="2873525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971" y="480219"/>
            <a:ext cx="29432689" cy="16687800"/>
          </a:xfrm>
          <a:prstGeom prst="rect">
            <a:avLst/>
          </a:prstGeom>
          <a:solidFill>
            <a:srgbClr val="0033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solidFill>
                <a:srgbClr val="FFFF00"/>
              </a:solidFill>
              <a:latin typeface="Nikosh" pitchFamily="2" charset="0"/>
              <a:cs typeface="Nikosh" pitchFamily="2" charset="0"/>
            </a:endParaRPr>
          </a:p>
        </p:txBody>
      </p:sp>
      <p:sp>
        <p:nvSpPr>
          <p:cNvPr id="3" name="Rectangle 2"/>
          <p:cNvSpPr/>
          <p:nvPr/>
        </p:nvSpPr>
        <p:spPr>
          <a:xfrm>
            <a:off x="321468" y="1928019"/>
            <a:ext cx="30123103" cy="12988171"/>
          </a:xfrm>
          <a:prstGeom prst="rect">
            <a:avLst/>
          </a:prstGeom>
          <a:solidFill>
            <a:srgbClr val="003300"/>
          </a:solidFill>
        </p:spPr>
        <p:txBody>
          <a:bodyPr wrap="square">
            <a:spAutoFit/>
          </a:bodyPr>
          <a:lstStyle/>
          <a:p>
            <a:pPr algn="ctr"/>
            <a:r>
              <a:rPr lang="en-US" sz="9600" b="1" dirty="0" err="1" smtClean="0">
                <a:solidFill>
                  <a:srgbClr val="FFFF00"/>
                </a:solidFill>
                <a:latin typeface="Nikosh" pitchFamily="2" charset="0"/>
                <a:cs typeface="Nikosh" pitchFamily="2" charset="0"/>
              </a:rPr>
              <a:t>দন্ড</a:t>
            </a:r>
            <a:endParaRPr lang="en-US" sz="9600" b="1" dirty="0" smtClean="0">
              <a:solidFill>
                <a:srgbClr val="FFFF00"/>
              </a:solidFill>
              <a:latin typeface="Nikosh" pitchFamily="2" charset="0"/>
              <a:cs typeface="Nikosh" pitchFamily="2" charset="0"/>
            </a:endParaRPr>
          </a:p>
          <a:p>
            <a:pPr algn="ctr"/>
            <a:r>
              <a:rPr lang="en-US" sz="9600" b="1" dirty="0" err="1" smtClean="0">
                <a:solidFill>
                  <a:srgbClr val="FFFF00"/>
                </a:solidFill>
                <a:latin typeface="Nikosh" pitchFamily="2" charset="0"/>
                <a:cs typeface="Nikosh" pitchFamily="2" charset="0"/>
              </a:rPr>
              <a:t>নিয়োগকারী</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কর্তৃপক্ষ</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বিভাগীয়</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কার্যধারায়</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দোষী</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বাব্যস্ত</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কোনো</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কর্মচারীকে</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এতৎসংক্রান্ত</a:t>
            </a:r>
            <a:r>
              <a:rPr lang="en-US" sz="9600" b="1" dirty="0" smtClean="0">
                <a:solidFill>
                  <a:srgbClr val="FFFF00"/>
                </a:solidFill>
                <a:latin typeface="Nikosh" pitchFamily="2" charset="0"/>
                <a:cs typeface="Nikosh" pitchFamily="2" charset="0"/>
              </a:rPr>
              <a:t> বিধির </a:t>
            </a:r>
            <a:r>
              <a:rPr lang="en-US" sz="9600" b="1" dirty="0" err="1" smtClean="0">
                <a:solidFill>
                  <a:srgbClr val="FFFF00"/>
                </a:solidFill>
                <a:latin typeface="Nikosh" pitchFamily="2" charset="0"/>
                <a:cs typeface="Nikosh" pitchFamily="2" charset="0"/>
              </a:rPr>
              <a:t>বিধান</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সাপেক্ষে</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নিম্নবর্ণিত</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এক</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বা</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একাধিক</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লঘু</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বা</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গুরুদন্ড</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আরোপ</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করিতে</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পারিবে</a:t>
            </a:r>
            <a:r>
              <a:rPr lang="en-US" sz="9600" b="1" dirty="0" smtClean="0">
                <a:solidFill>
                  <a:srgbClr val="FFFF00"/>
                </a:solidFill>
                <a:latin typeface="Nikosh" pitchFamily="2" charset="0"/>
                <a:cs typeface="Nikosh" pitchFamily="2" charset="0"/>
              </a:rPr>
              <a:t>, </a:t>
            </a:r>
            <a:r>
              <a:rPr lang="en-US" sz="9600" b="1" dirty="0" err="1" smtClean="0">
                <a:solidFill>
                  <a:srgbClr val="FFFF00"/>
                </a:solidFill>
                <a:latin typeface="Nikosh" pitchFamily="2" charset="0"/>
                <a:cs typeface="Nikosh" pitchFamily="2" charset="0"/>
              </a:rPr>
              <a:t>যথা</a:t>
            </a:r>
            <a:r>
              <a:rPr lang="en-US" sz="9600" b="1" dirty="0" smtClean="0">
                <a:solidFill>
                  <a:srgbClr val="FFFF00"/>
                </a:solidFill>
                <a:latin typeface="Nikosh" pitchFamily="2" charset="0"/>
                <a:cs typeface="Nikosh" pitchFamily="2" charset="0"/>
              </a:rPr>
              <a:t>: </a:t>
            </a:r>
            <a:r>
              <a:rPr lang="en-US" sz="11000" b="1" dirty="0" smtClean="0">
                <a:solidFill>
                  <a:srgbClr val="FF0000"/>
                </a:solidFill>
                <a:latin typeface="Nikosh" pitchFamily="2" charset="0"/>
                <a:cs typeface="Nikosh" pitchFamily="2" charset="0"/>
              </a:rPr>
              <a:t>(</a:t>
            </a:r>
            <a:r>
              <a:rPr lang="en-US" sz="11000" b="1" dirty="0" err="1" smtClean="0">
                <a:solidFill>
                  <a:srgbClr val="FF0000"/>
                </a:solidFill>
                <a:latin typeface="Nikosh" pitchFamily="2" charset="0"/>
                <a:cs typeface="Nikosh" pitchFamily="2" charset="0"/>
              </a:rPr>
              <a:t>লঘু</a:t>
            </a:r>
            <a:r>
              <a:rPr lang="en-US" sz="11000" b="1" dirty="0" smtClean="0">
                <a:solidFill>
                  <a:srgbClr val="FF0000"/>
                </a:solidFill>
                <a:latin typeface="Nikosh" pitchFamily="2" charset="0"/>
                <a:cs typeface="Nikosh" pitchFamily="2" charset="0"/>
              </a:rPr>
              <a:t> </a:t>
            </a:r>
            <a:r>
              <a:rPr lang="en-US" sz="11000" b="1" dirty="0" err="1" smtClean="0">
                <a:solidFill>
                  <a:srgbClr val="FF0000"/>
                </a:solidFill>
                <a:latin typeface="Nikosh" pitchFamily="2" charset="0"/>
                <a:cs typeface="Nikosh" pitchFamily="2" charset="0"/>
              </a:rPr>
              <a:t>দন্ডসমূহ</a:t>
            </a:r>
            <a:r>
              <a:rPr lang="en-US" sz="11000" b="1" dirty="0" smtClean="0">
                <a:solidFill>
                  <a:srgbClr val="FF0000"/>
                </a:solidFill>
                <a:latin typeface="Nikosh" pitchFamily="2" charset="0"/>
                <a:cs typeface="Nikosh" pitchFamily="2" charset="0"/>
              </a:rPr>
              <a:t>)</a:t>
            </a:r>
          </a:p>
          <a:p>
            <a:pPr algn="ctr"/>
            <a:r>
              <a:rPr lang="en-US" sz="8800" b="1" dirty="0" smtClean="0">
                <a:solidFill>
                  <a:srgbClr val="FFFF00"/>
                </a:solidFill>
                <a:latin typeface="Nikosh" pitchFamily="2" charset="0"/>
                <a:cs typeface="Nikosh" pitchFamily="2" charset="0"/>
              </a:rPr>
              <a:t>ক) </a:t>
            </a:r>
            <a:r>
              <a:rPr lang="en-US" sz="8800" b="1" dirty="0" err="1" smtClean="0">
                <a:solidFill>
                  <a:srgbClr val="FFFF00"/>
                </a:solidFill>
                <a:latin typeface="Nikosh" pitchFamily="2" charset="0"/>
                <a:cs typeface="Nikosh" pitchFamily="2" charset="0"/>
              </a:rPr>
              <a:t>তিরস্কার</a:t>
            </a:r>
            <a:r>
              <a:rPr lang="en-US" sz="8800" b="1" dirty="0" smtClean="0">
                <a:solidFill>
                  <a:srgbClr val="FFFF00"/>
                </a:solidFill>
                <a:latin typeface="Nikosh" pitchFamily="2" charset="0"/>
                <a:cs typeface="Nikosh" pitchFamily="2" charset="0"/>
              </a:rPr>
              <a:t>;</a:t>
            </a:r>
          </a:p>
          <a:p>
            <a:pPr algn="ctr"/>
            <a:r>
              <a:rPr lang="en-US" sz="8800" b="1" dirty="0" smtClean="0">
                <a:solidFill>
                  <a:srgbClr val="FFFF00"/>
                </a:solidFill>
                <a:latin typeface="Nikosh" pitchFamily="2" charset="0"/>
                <a:cs typeface="Nikosh" pitchFamily="2" charset="0"/>
              </a:rPr>
              <a:t>খ) </a:t>
            </a:r>
            <a:r>
              <a:rPr lang="en-US" sz="8800" b="1" dirty="0" err="1" smtClean="0">
                <a:solidFill>
                  <a:srgbClr val="FFFF00"/>
                </a:solidFill>
                <a:latin typeface="Nikosh" pitchFamily="2" charset="0"/>
                <a:cs typeface="Nikosh" pitchFamily="2" charset="0"/>
              </a:rPr>
              <a:t>নির্দিষ্ট</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মেয়াদের</a:t>
            </a:r>
            <a:r>
              <a:rPr lang="en-US" sz="8800" b="1" dirty="0" smtClean="0">
                <a:solidFill>
                  <a:srgbClr val="FFFF00"/>
                </a:solidFill>
                <a:latin typeface="Nikosh" pitchFamily="2" charset="0"/>
                <a:cs typeface="Nikosh" pitchFamily="2" charset="0"/>
              </a:rPr>
              <a:t> জন্য </a:t>
            </a:r>
            <a:r>
              <a:rPr lang="en-US" sz="8800" b="1" dirty="0" err="1" smtClean="0">
                <a:solidFill>
                  <a:srgbClr val="FFFF00"/>
                </a:solidFill>
                <a:latin typeface="Nikosh" pitchFamily="2" charset="0"/>
                <a:cs typeface="Nikosh" pitchFamily="2" charset="0"/>
              </a:rPr>
              <a:t>পদোন্নতি</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বা</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বেতন</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বৃদ্ধি</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স্থগিতকরণ</a:t>
            </a:r>
            <a:r>
              <a:rPr lang="en-US" sz="8800" b="1" dirty="0" smtClean="0">
                <a:solidFill>
                  <a:srgbClr val="FFFF00"/>
                </a:solidFill>
                <a:latin typeface="Nikosh" pitchFamily="2" charset="0"/>
                <a:cs typeface="Nikosh" pitchFamily="2" charset="0"/>
              </a:rPr>
              <a:t>;</a:t>
            </a:r>
          </a:p>
          <a:p>
            <a:pPr algn="ctr"/>
            <a:r>
              <a:rPr lang="en-US" sz="8800" b="1" dirty="0" smtClean="0">
                <a:solidFill>
                  <a:srgbClr val="FFFF00"/>
                </a:solidFill>
                <a:latin typeface="Nikosh" pitchFamily="2" charset="0"/>
                <a:cs typeface="Nikosh" pitchFamily="2" charset="0"/>
              </a:rPr>
              <a:t>গ) </a:t>
            </a:r>
            <a:r>
              <a:rPr lang="en-US" sz="8800" b="1" dirty="0" err="1" smtClean="0">
                <a:solidFill>
                  <a:srgbClr val="FFFF00"/>
                </a:solidFill>
                <a:latin typeface="Nikosh" pitchFamily="2" charset="0"/>
                <a:cs typeface="Nikosh" pitchFamily="2" charset="0"/>
              </a:rPr>
              <a:t>বেতন</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স্কেলের</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নিম্নধাপে</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অবনমিতকরণ</a:t>
            </a:r>
            <a:r>
              <a:rPr lang="en-US" sz="8800" b="1" dirty="0" smtClean="0">
                <a:solidFill>
                  <a:srgbClr val="FFFF00"/>
                </a:solidFill>
                <a:latin typeface="Nikosh" pitchFamily="2" charset="0"/>
                <a:cs typeface="Nikosh" pitchFamily="2" charset="0"/>
              </a:rPr>
              <a:t>;</a:t>
            </a:r>
          </a:p>
          <a:p>
            <a:pPr algn="ctr"/>
            <a:r>
              <a:rPr lang="en-US" sz="8800" b="1" dirty="0" smtClean="0">
                <a:solidFill>
                  <a:srgbClr val="FFFF00"/>
                </a:solidFill>
                <a:latin typeface="Nikosh" pitchFamily="2" charset="0"/>
                <a:cs typeface="Nikosh" pitchFamily="2" charset="0"/>
              </a:rPr>
              <a:t>ঘ) </a:t>
            </a:r>
            <a:r>
              <a:rPr lang="en-US" sz="8800" b="1" dirty="0" err="1" smtClean="0">
                <a:solidFill>
                  <a:srgbClr val="FFFF00"/>
                </a:solidFill>
                <a:latin typeface="Nikosh" pitchFamily="2" charset="0"/>
                <a:cs typeface="Nikosh" pitchFamily="2" charset="0"/>
              </a:rPr>
              <a:t>কোন</a:t>
            </a:r>
            <a:r>
              <a:rPr lang="en-US" sz="8800" b="1" dirty="0" smtClean="0">
                <a:solidFill>
                  <a:srgbClr val="FFFF00"/>
                </a:solidFill>
                <a:latin typeface="Nikosh" pitchFamily="2" charset="0"/>
                <a:cs typeface="Nikosh" pitchFamily="2" charset="0"/>
              </a:rPr>
              <a:t> আইন </a:t>
            </a:r>
            <a:r>
              <a:rPr lang="en-US" sz="8800" b="1" dirty="0" err="1" smtClean="0">
                <a:solidFill>
                  <a:srgbClr val="FFFF00"/>
                </a:solidFill>
                <a:latin typeface="Nikosh" pitchFamily="2" charset="0"/>
                <a:cs typeface="Nikosh" pitchFamily="2" charset="0"/>
              </a:rPr>
              <a:t>বা</a:t>
            </a:r>
            <a:r>
              <a:rPr lang="en-US" sz="8800" b="1" dirty="0" smtClean="0">
                <a:solidFill>
                  <a:srgbClr val="FFFF00"/>
                </a:solidFill>
                <a:latin typeface="Nikosh" pitchFamily="2" charset="0"/>
                <a:cs typeface="Nikosh" pitchFamily="2" charset="0"/>
              </a:rPr>
              <a:t> সরকারি </a:t>
            </a:r>
            <a:r>
              <a:rPr lang="en-US" sz="8800" b="1" dirty="0" err="1" smtClean="0">
                <a:solidFill>
                  <a:srgbClr val="FFFF00"/>
                </a:solidFill>
                <a:latin typeface="Nikosh" pitchFamily="2" charset="0"/>
                <a:cs typeface="Nikosh" pitchFamily="2" charset="0"/>
              </a:rPr>
              <a:t>আদেশ</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অমান্যকরণ</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অথবা</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কর্তব্যে</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ইচ্ছাকৃত</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অবহেলার</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কারণে</a:t>
            </a:r>
            <a:r>
              <a:rPr lang="en-US" sz="8800" b="1" dirty="0" smtClean="0">
                <a:solidFill>
                  <a:srgbClr val="FFFF00"/>
                </a:solidFill>
                <a:latin typeface="Nikosh" pitchFamily="2" charset="0"/>
                <a:cs typeface="Nikosh" pitchFamily="2" charset="0"/>
              </a:rPr>
              <a:t> সরকারি </a:t>
            </a:r>
            <a:r>
              <a:rPr lang="en-US" sz="8800" b="1" dirty="0" err="1" smtClean="0">
                <a:solidFill>
                  <a:srgbClr val="FFFF00"/>
                </a:solidFill>
                <a:latin typeface="Nikosh" pitchFamily="2" charset="0"/>
                <a:cs typeface="Nikosh" pitchFamily="2" charset="0"/>
              </a:rPr>
              <a:t>অর্থ</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বা</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সম্পত্তির</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ক্ষতি</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সংঘটিত</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হইলে</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যথোপযুক্ত</a:t>
            </a:r>
            <a:r>
              <a:rPr lang="en-US" sz="8800" b="1" dirty="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ক্ষতিপূরণ</a:t>
            </a:r>
            <a:r>
              <a:rPr lang="en-US" sz="8800" b="1" dirty="0" smtClean="0">
                <a:solidFill>
                  <a:srgbClr val="FFFF00"/>
                </a:solidFill>
                <a:latin typeface="Nikosh" pitchFamily="2" charset="0"/>
                <a:cs typeface="Nikosh" pitchFamily="2" charset="0"/>
              </a:rPr>
              <a:t> </a:t>
            </a:r>
            <a:r>
              <a:rPr lang="en-US" sz="8800" b="1" dirty="0" err="1" smtClean="0">
                <a:solidFill>
                  <a:srgbClr val="FFFF00"/>
                </a:solidFill>
                <a:latin typeface="Nikosh" pitchFamily="2" charset="0"/>
                <a:cs typeface="Nikosh" pitchFamily="2" charset="0"/>
              </a:rPr>
              <a:t>আদায়</a:t>
            </a:r>
            <a:r>
              <a:rPr lang="en-US" sz="8800" b="1" dirty="0" smtClean="0">
                <a:solidFill>
                  <a:srgbClr val="FFFF00"/>
                </a:solidFill>
                <a:latin typeface="Nikosh" pitchFamily="2" charset="0"/>
                <a:cs typeface="Nikosh" pitchFamily="2" charset="0"/>
              </a:rPr>
              <a:t>:</a:t>
            </a:r>
            <a:endParaRPr lang="en-US" sz="8800" b="1" dirty="0">
              <a:solidFill>
                <a:srgbClr val="FFFF00"/>
              </a:solidFill>
              <a:latin typeface="Nikosh" pitchFamily="2" charset="0"/>
              <a:cs typeface="Nikosh" pitchFamily="2" charset="0"/>
            </a:endParaRPr>
          </a:p>
        </p:txBody>
      </p:sp>
    </p:spTree>
    <p:extLst>
      <p:ext uri="{BB962C8B-B14F-4D97-AF65-F5344CB8AC3E}">
        <p14:creationId xmlns:p14="http://schemas.microsoft.com/office/powerpoint/2010/main" val="3189730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468" y="1928019"/>
            <a:ext cx="30123103" cy="7848302"/>
          </a:xfrm>
          <a:prstGeom prst="rect">
            <a:avLst/>
          </a:prstGeom>
          <a:solidFill>
            <a:srgbClr val="003300"/>
          </a:solidFill>
        </p:spPr>
        <p:txBody>
          <a:bodyPr wrap="square">
            <a:spAutoFit/>
          </a:bodyPr>
          <a:lstStyle/>
          <a:p>
            <a:pPr algn="ctr"/>
            <a:r>
              <a:rPr lang="en-US" sz="12000" b="1" dirty="0" smtClean="0">
                <a:solidFill>
                  <a:srgbClr val="FF0000"/>
                </a:solidFill>
                <a:latin typeface="Nikosh" pitchFamily="2" charset="0"/>
                <a:cs typeface="Nikosh" pitchFamily="2" charset="0"/>
              </a:rPr>
              <a:t>(</a:t>
            </a:r>
            <a:r>
              <a:rPr lang="en-US" sz="12000" b="1" dirty="0" err="1" smtClean="0">
                <a:solidFill>
                  <a:srgbClr val="FF0000"/>
                </a:solidFill>
                <a:latin typeface="Nikosh" pitchFamily="2" charset="0"/>
                <a:cs typeface="Nikosh" pitchFamily="2" charset="0"/>
              </a:rPr>
              <a:t>গুরু</a:t>
            </a:r>
            <a:r>
              <a:rPr lang="en-US" sz="12000" b="1" dirty="0" smtClean="0">
                <a:solidFill>
                  <a:srgbClr val="FF0000"/>
                </a:solidFill>
                <a:latin typeface="Nikosh" pitchFamily="2" charset="0"/>
                <a:cs typeface="Nikosh" pitchFamily="2" charset="0"/>
              </a:rPr>
              <a:t> </a:t>
            </a:r>
            <a:r>
              <a:rPr lang="en-US" sz="12000" b="1" dirty="0" err="1" smtClean="0">
                <a:solidFill>
                  <a:srgbClr val="FF0000"/>
                </a:solidFill>
                <a:latin typeface="Nikosh" pitchFamily="2" charset="0"/>
                <a:cs typeface="Nikosh" pitchFamily="2" charset="0"/>
              </a:rPr>
              <a:t>দন্ডসমূহ</a:t>
            </a:r>
            <a:r>
              <a:rPr lang="en-US" sz="12000" b="1" dirty="0" smtClean="0">
                <a:solidFill>
                  <a:srgbClr val="FF0000"/>
                </a:solidFill>
                <a:latin typeface="Nikosh" pitchFamily="2" charset="0"/>
                <a:cs typeface="Nikosh" pitchFamily="2" charset="0"/>
              </a:rPr>
              <a:t>)</a:t>
            </a:r>
          </a:p>
          <a:p>
            <a:pPr algn="ctr"/>
            <a:r>
              <a:rPr lang="en-US" sz="9600" b="1" dirty="0" smtClean="0">
                <a:solidFill>
                  <a:schemeClr val="bg1"/>
                </a:solidFill>
                <a:latin typeface="Nikosh" pitchFamily="2" charset="0"/>
                <a:cs typeface="Nikosh" pitchFamily="2" charset="0"/>
              </a:rPr>
              <a:t>ক) </a:t>
            </a:r>
            <a:r>
              <a:rPr lang="en-US" sz="9600" b="1" dirty="0" err="1" smtClean="0">
                <a:solidFill>
                  <a:schemeClr val="bg1"/>
                </a:solidFill>
                <a:latin typeface="Nikosh" pitchFamily="2" charset="0"/>
                <a:cs typeface="Nikosh" pitchFamily="2" charset="0"/>
              </a:rPr>
              <a:t>নিম্ন</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পদ</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বা</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নিম্নতর</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বেতন</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স্কেলে</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অবনমিতকরণ</a:t>
            </a:r>
            <a:r>
              <a:rPr lang="en-US" sz="9600" b="1" dirty="0" smtClean="0">
                <a:solidFill>
                  <a:schemeClr val="bg1"/>
                </a:solidFill>
                <a:latin typeface="Nikosh" pitchFamily="2" charset="0"/>
                <a:cs typeface="Nikosh" pitchFamily="2" charset="0"/>
              </a:rPr>
              <a:t>;</a:t>
            </a:r>
          </a:p>
          <a:p>
            <a:pPr algn="ctr"/>
            <a:r>
              <a:rPr lang="en-US" sz="9600" b="1" dirty="0" smtClean="0">
                <a:solidFill>
                  <a:schemeClr val="bg1"/>
                </a:solidFill>
                <a:latin typeface="Nikosh" pitchFamily="2" charset="0"/>
                <a:cs typeface="Nikosh" pitchFamily="2" charset="0"/>
              </a:rPr>
              <a:t>খ) </a:t>
            </a:r>
            <a:r>
              <a:rPr lang="en-US" sz="9600" b="1" dirty="0" err="1" smtClean="0">
                <a:solidFill>
                  <a:schemeClr val="bg1"/>
                </a:solidFill>
                <a:latin typeface="Nikosh" pitchFamily="2" charset="0"/>
                <a:cs typeface="Nikosh" pitchFamily="2" charset="0"/>
              </a:rPr>
              <a:t>বাধ্যতামূলক</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অবসর</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প্রদান</a:t>
            </a:r>
            <a:r>
              <a:rPr lang="en-US" sz="9600" b="1" dirty="0" smtClean="0">
                <a:solidFill>
                  <a:schemeClr val="bg1"/>
                </a:solidFill>
                <a:latin typeface="Nikosh" pitchFamily="2" charset="0"/>
                <a:cs typeface="Nikosh" pitchFamily="2" charset="0"/>
              </a:rPr>
              <a:t>;</a:t>
            </a:r>
          </a:p>
          <a:p>
            <a:pPr algn="ctr"/>
            <a:r>
              <a:rPr lang="en-US" sz="9600" b="1" dirty="0" smtClean="0">
                <a:solidFill>
                  <a:schemeClr val="bg1"/>
                </a:solidFill>
                <a:latin typeface="Nikosh" pitchFamily="2" charset="0"/>
                <a:cs typeface="Nikosh" pitchFamily="2" charset="0"/>
              </a:rPr>
              <a:t>গ) চাকরি </a:t>
            </a:r>
            <a:r>
              <a:rPr lang="en-US" sz="9600" b="1" dirty="0" err="1" smtClean="0">
                <a:solidFill>
                  <a:schemeClr val="bg1"/>
                </a:solidFill>
                <a:latin typeface="Nikosh" pitchFamily="2" charset="0"/>
                <a:cs typeface="Nikosh" pitchFamily="2" charset="0"/>
              </a:rPr>
              <a:t>হইতে</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অপসারণ</a:t>
            </a:r>
            <a:r>
              <a:rPr lang="en-US" sz="9600" b="1" dirty="0" smtClean="0">
                <a:solidFill>
                  <a:schemeClr val="bg1"/>
                </a:solidFill>
                <a:latin typeface="Nikosh" pitchFamily="2" charset="0"/>
                <a:cs typeface="Nikosh" pitchFamily="2" charset="0"/>
              </a:rPr>
              <a:t>;</a:t>
            </a:r>
          </a:p>
          <a:p>
            <a:pPr algn="ctr"/>
            <a:r>
              <a:rPr lang="en-US" sz="9600" b="1" dirty="0" smtClean="0">
                <a:solidFill>
                  <a:schemeClr val="bg1"/>
                </a:solidFill>
                <a:latin typeface="Nikosh" pitchFamily="2" charset="0"/>
                <a:cs typeface="Nikosh" pitchFamily="2" charset="0"/>
              </a:rPr>
              <a:t>ঘ) চাকরি </a:t>
            </a:r>
            <a:r>
              <a:rPr lang="en-US" sz="9600" b="1" dirty="0" err="1" smtClean="0">
                <a:solidFill>
                  <a:schemeClr val="bg1"/>
                </a:solidFill>
                <a:latin typeface="Nikosh" pitchFamily="2" charset="0"/>
                <a:cs typeface="Nikosh" pitchFamily="2" charset="0"/>
              </a:rPr>
              <a:t>হইতে</a:t>
            </a:r>
            <a:r>
              <a:rPr lang="en-US" sz="9600" b="1" dirty="0" smtClean="0">
                <a:solidFill>
                  <a:schemeClr val="bg1"/>
                </a:solidFill>
                <a:latin typeface="Nikosh" pitchFamily="2" charset="0"/>
                <a:cs typeface="Nikosh" pitchFamily="2" charset="0"/>
              </a:rPr>
              <a:t> </a:t>
            </a:r>
            <a:r>
              <a:rPr lang="en-US" sz="9600" b="1" dirty="0" err="1" smtClean="0">
                <a:solidFill>
                  <a:schemeClr val="bg1"/>
                </a:solidFill>
                <a:latin typeface="Nikosh" pitchFamily="2" charset="0"/>
                <a:cs typeface="Nikosh" pitchFamily="2" charset="0"/>
              </a:rPr>
              <a:t>বরখাস্ত</a:t>
            </a:r>
            <a:r>
              <a:rPr lang="en-US" sz="9600" b="1" dirty="0" smtClean="0">
                <a:solidFill>
                  <a:schemeClr val="bg1"/>
                </a:solidFill>
                <a:latin typeface="Nikosh" pitchFamily="2" charset="0"/>
                <a:cs typeface="Nikosh" pitchFamily="2" charset="0"/>
              </a:rPr>
              <a:t>। </a:t>
            </a:r>
          </a:p>
        </p:txBody>
      </p:sp>
    </p:spTree>
    <p:extLst>
      <p:ext uri="{BB962C8B-B14F-4D97-AF65-F5344CB8AC3E}">
        <p14:creationId xmlns:p14="http://schemas.microsoft.com/office/powerpoint/2010/main" val="23800771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1790</TotalTime>
  <Words>474</Words>
  <Application>Microsoft Office PowerPoint</Application>
  <PresentationFormat>Custom</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conferrence room 2</cp:lastModifiedBy>
  <cp:revision>241</cp:revision>
  <dcterms:created xsi:type="dcterms:W3CDTF">2006-08-16T00:00:00Z</dcterms:created>
  <dcterms:modified xsi:type="dcterms:W3CDTF">2022-03-14T08:02:07Z</dcterms:modified>
</cp:coreProperties>
</file>